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Lst>
  <p:notesMasterIdLst>
    <p:notesMasterId r:id="rId23"/>
  </p:notesMasterIdLst>
  <p:sldIdLst>
    <p:sldId id="256" r:id="rId2"/>
    <p:sldId id="298" r:id="rId3"/>
    <p:sldId id="257" r:id="rId4"/>
    <p:sldId id="299" r:id="rId5"/>
    <p:sldId id="300" r:id="rId6"/>
    <p:sldId id="286" r:id="rId7"/>
    <p:sldId id="307" r:id="rId8"/>
    <p:sldId id="314" r:id="rId9"/>
    <p:sldId id="285" r:id="rId10"/>
    <p:sldId id="306" r:id="rId11"/>
    <p:sldId id="312" r:id="rId12"/>
    <p:sldId id="295" r:id="rId13"/>
    <p:sldId id="313" r:id="rId14"/>
    <p:sldId id="301" r:id="rId15"/>
    <p:sldId id="309" r:id="rId16"/>
    <p:sldId id="302" r:id="rId17"/>
    <p:sldId id="310" r:id="rId18"/>
    <p:sldId id="303" r:id="rId19"/>
    <p:sldId id="305" r:id="rId20"/>
    <p:sldId id="297" r:id="rId21"/>
    <p:sldId id="284" r:id="rId22"/>
  </p:sldIdLst>
  <p:sldSz cx="9144000" cy="6858000" type="screen4x3"/>
  <p:notesSz cx="6858000" cy="9144000"/>
  <p:embeddedFontLst>
    <p:embeddedFont>
      <p:font typeface="Gill Sans" panose="020B0604020202020204" charset="0"/>
      <p:regular r:id="rId24"/>
      <p:bold r:id="rId25"/>
    </p:embeddedFont>
    <p:embeddedFont>
      <p:font typeface="Gill Sans MT" panose="020B0502020104020203" pitchFamily="34" charset="0"/>
      <p:regular r:id="rId26"/>
      <p:bold r:id="rId27"/>
      <p:italic r:id="rId28"/>
      <p:boldItalic r:id="rId29"/>
    </p:embeddedFont>
  </p:embeddedFontLst>
  <p:custDataLst>
    <p:tags r:id="rId3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orient="horz" pos="192">
          <p15:clr>
            <a:srgbClr val="A4A3A4"/>
          </p15:clr>
        </p15:guide>
        <p15:guide id="3" orient="horz" pos="672">
          <p15:clr>
            <a:srgbClr val="A4A3A4"/>
          </p15:clr>
        </p15:guide>
        <p15:guide id="4" pos="412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49" autoAdjust="0"/>
  </p:normalViewPr>
  <p:slideViewPr>
    <p:cSldViewPr snapToGrid="0">
      <p:cViewPr varScale="1">
        <p:scale>
          <a:sx n="68" d="100"/>
          <a:sy n="68" d="100"/>
        </p:scale>
        <p:origin x="1350" y="60"/>
      </p:cViewPr>
      <p:guideLst>
        <p:guide orient="horz" pos="2160"/>
        <p:guide orient="horz" pos="192"/>
        <p:guide orient="horz" pos="672"/>
        <p:guide pos="4128"/>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600"/>
              </a:spcBef>
              <a:spcAft>
                <a:spcPts val="0"/>
              </a:spcAft>
              <a:buClr>
                <a:schemeClr val="dk1"/>
              </a:buClr>
              <a:buSzPts val="1200"/>
              <a:buFont typeface="Arial"/>
              <a:buChar char="•"/>
              <a:defRPr sz="1200" b="0" i="1" u="none" strike="noStrike" cap="none">
                <a:solidFill>
                  <a:schemeClr val="dk1"/>
                </a:solidFill>
                <a:latin typeface="Arial"/>
                <a:ea typeface="Arial"/>
                <a:cs typeface="Arial"/>
                <a:sym typeface="Arial"/>
              </a:defRPr>
            </a:lvl2pPr>
            <a:lvl3pPr marL="1371600" marR="0" lvl="2"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484769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 name="Google Shape;2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48462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lgn="just">
              <a:spcAft>
                <a:spcPts val="600"/>
              </a:spcAft>
              <a:buFont typeface="Arial" panose="020B0604020202020204" pitchFamily="34" charset="0"/>
              <a:buChar char="•"/>
            </a:pPr>
            <a:r>
              <a:rPr lang="en-US" sz="1200" dirty="0">
                <a:solidFill>
                  <a:schemeClr val="tx1"/>
                </a:solidFill>
                <a:latin typeface="Gill Sans MT" panose="020B0502020104020203" pitchFamily="34" charset="0"/>
              </a:rPr>
              <a:t>Commercial investment by the private sector is a core driver of economic growth and development. </a:t>
            </a:r>
          </a:p>
          <a:p>
            <a:pPr algn="just">
              <a:spcAft>
                <a:spcPts val="600"/>
              </a:spcAft>
              <a:buFont typeface="Arial" panose="020B0604020202020204" pitchFamily="34" charset="0"/>
              <a:buChar char="•"/>
            </a:pPr>
            <a:r>
              <a:rPr lang="en-US" sz="1200" dirty="0">
                <a:solidFill>
                  <a:schemeClr val="tx1"/>
                </a:solidFill>
                <a:latin typeface="Gill Sans MT" panose="020B0502020104020203" pitchFamily="34" charset="0"/>
              </a:rPr>
              <a:t>When USAID’s facilitation efforts are analytically and systematically completed, they can lead to more efficient efforts and funding, fewer distractions from interventions that may not work, more support to viable businesses, and, ultimately, more effective markets and growth. </a:t>
            </a:r>
          </a:p>
          <a:p>
            <a:pPr algn="just">
              <a:spcAft>
                <a:spcPts val="600"/>
              </a:spcAft>
              <a:buFont typeface="Arial" panose="020B0604020202020204" pitchFamily="34" charset="0"/>
              <a:buChar char="•"/>
            </a:pPr>
            <a:r>
              <a:rPr lang="en-US" sz="1200" dirty="0">
                <a:solidFill>
                  <a:schemeClr val="tx1"/>
                </a:solidFill>
                <a:latin typeface="Gill Sans MT" panose="020B0502020104020203" pitchFamily="34" charset="0"/>
              </a:rPr>
              <a:t>Finding viable investment opportunities requires:</a:t>
            </a:r>
          </a:p>
          <a:p>
            <a:pPr marL="628650" lvl="1" indent="-171450">
              <a:buFont typeface="Arial" panose="020B0604020202020204" pitchFamily="34" charset="0"/>
              <a:buChar char="•"/>
            </a:pPr>
            <a:r>
              <a:rPr lang="en-US" sz="1200" dirty="0">
                <a:solidFill>
                  <a:schemeClr val="tx1"/>
                </a:solidFill>
                <a:latin typeface="Gill Sans MT" panose="020B0502020104020203" pitchFamily="34" charset="0"/>
              </a:rPr>
              <a:t>Understanding the scale required for commercial-level investment to attract investors and tangibly impact a sector</a:t>
            </a:r>
          </a:p>
          <a:p>
            <a:pPr marL="628650" lvl="1" indent="-171450">
              <a:spcAft>
                <a:spcPts val="600"/>
              </a:spcAft>
              <a:buFont typeface="Arial" panose="020B0604020202020204" pitchFamily="34" charset="0"/>
              <a:buChar char="•"/>
            </a:pPr>
            <a:r>
              <a:rPr lang="en-US" sz="1200" dirty="0">
                <a:solidFill>
                  <a:schemeClr val="tx1"/>
                </a:solidFill>
                <a:latin typeface="Gill Sans MT" panose="020B0502020104020203" pitchFamily="34" charset="0"/>
              </a:rPr>
              <a:t>Taking a cold, hard look at competitiveness from different angles (e.g., competition between producing countries, competing sectors, and competition from needed resources)</a:t>
            </a:r>
          </a:p>
          <a:p>
            <a:pPr>
              <a:spcAft>
                <a:spcPts val="600"/>
              </a:spcAft>
              <a:buFont typeface="Arial" panose="020B0604020202020204" pitchFamily="34" charset="0"/>
              <a:buChar char="•"/>
            </a:pPr>
            <a:r>
              <a:rPr lang="en-US" sz="1200" dirty="0">
                <a:solidFill>
                  <a:schemeClr val="tx1"/>
                </a:solidFill>
                <a:latin typeface="Gill Sans MT" panose="020B0502020104020203" pitchFamily="34" charset="0"/>
              </a:rPr>
              <a:t>However, investment cases cannot be based on:</a:t>
            </a:r>
          </a:p>
          <a:p>
            <a:pPr marL="628650" lvl="1" indent="-171450">
              <a:buFont typeface="Arial" panose="020B0604020202020204" pitchFamily="34" charset="0"/>
              <a:buChar char="•"/>
            </a:pPr>
            <a:r>
              <a:rPr lang="en-US" sz="1200" dirty="0">
                <a:solidFill>
                  <a:schemeClr val="tx1"/>
                </a:solidFill>
                <a:latin typeface="Gill Sans MT" panose="020B0502020104020203" pitchFamily="34" charset="0"/>
              </a:rPr>
              <a:t>Hypothetical value chain studies that show what could be possible with behavior change by producers (e.g., smallholder farmers)</a:t>
            </a:r>
          </a:p>
          <a:p>
            <a:pPr marL="628650" lvl="1" indent="-171450">
              <a:buFont typeface="Arial" panose="020B0604020202020204" pitchFamily="34" charset="0"/>
              <a:buChar char="•"/>
            </a:pPr>
            <a:r>
              <a:rPr lang="en-US" sz="1200" dirty="0">
                <a:solidFill>
                  <a:schemeClr val="tx1"/>
                </a:solidFill>
                <a:latin typeface="Gill Sans MT" panose="020B0502020104020203" pitchFamily="34" charset="0"/>
              </a:rPr>
              <a:t>The idea that something is viable, provided a long list of constraints are simultaneously resolved (often complicated by the fact that some constraints require behavioral change to gain resolution)</a:t>
            </a:r>
          </a:p>
          <a:p>
            <a:pPr marL="628650" lvl="1" indent="-171450">
              <a:buFont typeface="Arial" panose="020B0604020202020204" pitchFamily="34" charset="0"/>
              <a:buChar char="•"/>
            </a:pPr>
            <a:r>
              <a:rPr lang="en-US" sz="1200" dirty="0">
                <a:solidFill>
                  <a:schemeClr val="tx1"/>
                </a:solidFill>
                <a:latin typeface="Gill Sans MT" panose="020B0502020104020203" pitchFamily="34" charset="0"/>
              </a:rPr>
              <a:t>Targeting “niche” markets (e.g., organic) when they are not competitive in a commodity’s “basic” market</a:t>
            </a:r>
          </a:p>
          <a:p>
            <a:pPr marL="0" lvl="0" indent="0" algn="l" rtl="0">
              <a:lnSpc>
                <a:spcPct val="100000"/>
              </a:lnSpc>
              <a:spcBef>
                <a:spcPts val="0"/>
              </a:spcBef>
              <a:spcAft>
                <a:spcPts val="0"/>
              </a:spcAft>
              <a:buSzPts val="1400"/>
              <a:buNone/>
            </a:pPr>
            <a:endParaRPr dirty="0"/>
          </a:p>
        </p:txBody>
      </p:sp>
      <p:sp>
        <p:nvSpPr>
          <p:cNvPr id="167" name="Google Shape;16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6853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7" name="Google Shape;16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88391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0522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lgn="just">
              <a:spcAft>
                <a:spcPts val="600"/>
              </a:spcAft>
              <a:buFont typeface="Arial" panose="020B0604020202020204" pitchFamily="34" charset="0"/>
              <a:buChar char="•"/>
            </a:pPr>
            <a:r>
              <a:rPr lang="en-US" sz="1200" dirty="0">
                <a:solidFill>
                  <a:schemeClr val="tx1"/>
                </a:solidFill>
                <a:latin typeface="Gill Sans MT" panose="020B0502020104020203" pitchFamily="34" charset="0"/>
              </a:rPr>
              <a:t>Unearthing investment opportunities for private sector actors adds value to the investment ecosystem and, when accompanied by tangible improvements to the enabling environment around specific value chains or business models, can lead to reduced delays and roadblocks during and post-investment. Typical reasons for delays and roadblocks are:</a:t>
            </a:r>
          </a:p>
          <a:p>
            <a:pPr marL="628650" lvl="1" indent="-171450" algn="just">
              <a:buFont typeface="Arial" panose="020B0604020202020204" pitchFamily="34" charset="0"/>
              <a:buChar char="•"/>
            </a:pPr>
            <a:r>
              <a:rPr lang="en-US" sz="1200" dirty="0">
                <a:solidFill>
                  <a:schemeClr val="tx1"/>
                </a:solidFill>
                <a:latin typeface="Gill Sans MT" panose="020B0502020104020203" pitchFamily="34" charset="0"/>
              </a:rPr>
              <a:t>A general understanding of the wider policy landscape—but not in-depth around nuances of the specific investment opportunity</a:t>
            </a:r>
          </a:p>
          <a:p>
            <a:pPr marL="628650" lvl="1" indent="-171450" algn="just">
              <a:spcAft>
                <a:spcPts val="600"/>
              </a:spcAft>
              <a:buFont typeface="Arial" panose="020B0604020202020204" pitchFamily="34" charset="0"/>
              <a:buChar char="•"/>
            </a:pPr>
            <a:r>
              <a:rPr lang="en-US" sz="1200" dirty="0">
                <a:solidFill>
                  <a:schemeClr val="tx1"/>
                </a:solidFill>
                <a:latin typeface="Gill Sans MT" panose="020B0502020104020203" pitchFamily="34" charset="0"/>
              </a:rPr>
              <a:t>Differences in culture between investor, investee, facilitator and the public sector, which results in low engagement</a:t>
            </a:r>
          </a:p>
          <a:p>
            <a:pPr algn="just">
              <a:spcAft>
                <a:spcPts val="600"/>
              </a:spcAft>
              <a:buFont typeface="Arial" panose="020B0604020202020204" pitchFamily="34" charset="0"/>
              <a:buChar char="•"/>
            </a:pPr>
            <a:r>
              <a:rPr lang="en-US" sz="1200" dirty="0">
                <a:solidFill>
                  <a:schemeClr val="tx1"/>
                </a:solidFill>
                <a:latin typeface="Gill Sans MT" panose="020B0502020104020203" pitchFamily="34" charset="0"/>
              </a:rPr>
              <a:t>However, strengthening specific aspects of the enabling environment, even if they are not binding constraints blocking an opportunity, may substantially accelerate/support opportunities:</a:t>
            </a:r>
          </a:p>
          <a:p>
            <a:pPr marL="628650" lvl="1" indent="-171450" algn="just">
              <a:buFont typeface="Arial" panose="020B0604020202020204" pitchFamily="34" charset="0"/>
              <a:buChar char="•"/>
            </a:pPr>
            <a:r>
              <a:rPr lang="en-US" sz="1200" dirty="0">
                <a:solidFill>
                  <a:schemeClr val="tx1"/>
                </a:solidFill>
                <a:latin typeface="Gill Sans MT" panose="020B0502020104020203" pitchFamily="34" charset="0"/>
              </a:rPr>
              <a:t>Providing help to markets to function effectively through strong regulating bodies; providing support to domestic industries through the tactical use of regulation, such as tariffs</a:t>
            </a:r>
          </a:p>
          <a:p>
            <a:pPr marL="628650" lvl="1" indent="-171450" algn="just">
              <a:spcAft>
                <a:spcPts val="600"/>
              </a:spcAft>
              <a:buFont typeface="Arial" panose="020B0604020202020204" pitchFamily="34" charset="0"/>
              <a:buChar char="•"/>
            </a:pPr>
            <a:r>
              <a:rPr lang="en-US" sz="1200" dirty="0">
                <a:solidFill>
                  <a:schemeClr val="tx1"/>
                </a:solidFill>
                <a:latin typeface="Gill Sans MT" panose="020B0502020104020203" pitchFamily="34" charset="0"/>
              </a:rPr>
              <a:t>Providing smart investment support, such as selective use of temporary tax breaks to nurture and support new entrants</a:t>
            </a:r>
          </a:p>
          <a:p>
            <a:pPr algn="just">
              <a:spcAft>
                <a:spcPts val="600"/>
              </a:spcAft>
              <a:buFont typeface="Arial" panose="020B0604020202020204" pitchFamily="34" charset="0"/>
              <a:buChar char="•"/>
            </a:pPr>
            <a:r>
              <a:rPr lang="en-US" sz="1200" dirty="0">
                <a:solidFill>
                  <a:schemeClr val="tx1"/>
                </a:solidFill>
                <a:latin typeface="Gill Sans MT" panose="020B0502020104020203" pitchFamily="34" charset="0"/>
              </a:rPr>
              <a:t>It should be noted that intervention in markets needs to be well considered as potential exists for market distortion through price ceilings and floors, export and import bans, or overly tight constraints on labor, trade and forex that can have adverse effects.</a:t>
            </a:r>
          </a:p>
          <a:p>
            <a:pPr marL="0" lvl="0" indent="0" algn="l" rtl="0">
              <a:lnSpc>
                <a:spcPct val="100000"/>
              </a:lnSpc>
              <a:spcBef>
                <a:spcPts val="0"/>
              </a:spcBef>
              <a:spcAft>
                <a:spcPts val="0"/>
              </a:spcAft>
              <a:buSzPts val="1400"/>
              <a:buNone/>
            </a:pPr>
            <a:endParaRPr dirty="0"/>
          </a:p>
        </p:txBody>
      </p:sp>
      <p:sp>
        <p:nvSpPr>
          <p:cNvPr id="154" name="Google Shape;15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891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16829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lgn="just">
              <a:spcAft>
                <a:spcPts val="600"/>
              </a:spcAft>
              <a:buFont typeface="Arial" panose="020B0604020202020204" pitchFamily="34" charset="0"/>
              <a:buChar char="•"/>
            </a:pPr>
            <a:r>
              <a:rPr lang="en-US" sz="1200" dirty="0">
                <a:solidFill>
                  <a:schemeClr val="tx1"/>
                </a:solidFill>
                <a:latin typeface="Gill Sans MT" panose="020B0502020104020203" pitchFamily="34" charset="0"/>
              </a:rPr>
              <a:t>Identifying impactful commercial investment opportunities and helping improve the enabling environment around them adds value, and, if accompanied by effectively facilitating investor and investee engagement, can lead to effective execution at this stage. Matching investors and investees around specific investment opportunities requires:</a:t>
            </a:r>
          </a:p>
          <a:p>
            <a:pPr marL="628650" lvl="1" indent="-171450">
              <a:buFont typeface="Arial" panose="020B0604020202020204" pitchFamily="34" charset="0"/>
              <a:buChar char="•"/>
            </a:pPr>
            <a:r>
              <a:rPr lang="en-US" sz="1200" dirty="0">
                <a:solidFill>
                  <a:schemeClr val="tx1"/>
                </a:solidFill>
                <a:latin typeface="Gill Sans MT" panose="020B0502020104020203" pitchFamily="34" charset="0"/>
              </a:rPr>
              <a:t>An already established network of private sector players across target sectors and subsectors</a:t>
            </a:r>
          </a:p>
          <a:p>
            <a:pPr marL="628650" lvl="1" indent="-171450">
              <a:spcAft>
                <a:spcPts val="600"/>
              </a:spcAft>
              <a:buFont typeface="Arial" panose="020B0604020202020204" pitchFamily="34" charset="0"/>
              <a:buChar char="•"/>
            </a:pPr>
            <a:r>
              <a:rPr lang="en-US" sz="1200" dirty="0">
                <a:solidFill>
                  <a:schemeClr val="tx1"/>
                </a:solidFill>
                <a:latin typeface="Gill Sans MT" panose="020B0502020104020203" pitchFamily="34" charset="0"/>
              </a:rPr>
              <a:t>Regular and detailed exchanges and interaction with private sector players to gain a pulse on sector-level challenges/opportunities</a:t>
            </a:r>
          </a:p>
          <a:p>
            <a:pPr>
              <a:spcAft>
                <a:spcPts val="600"/>
              </a:spcAft>
              <a:buFont typeface="Arial" panose="020B0604020202020204" pitchFamily="34" charset="0"/>
              <a:buChar char="•"/>
            </a:pPr>
            <a:r>
              <a:rPr lang="en-US" sz="1200" dirty="0">
                <a:solidFill>
                  <a:schemeClr val="tx1"/>
                </a:solidFill>
                <a:latin typeface="Gill Sans MT" panose="020B0502020104020203" pitchFamily="34" charset="0"/>
              </a:rPr>
              <a:t>Matchmaking cannot be based on:</a:t>
            </a:r>
          </a:p>
          <a:p>
            <a:pPr marL="628650" lvl="1" indent="-171450">
              <a:spcAft>
                <a:spcPts val="600"/>
              </a:spcAft>
              <a:buFont typeface="Arial" panose="020B0604020202020204" pitchFamily="34" charset="0"/>
              <a:buChar char="•"/>
            </a:pPr>
            <a:r>
              <a:rPr lang="en-US" sz="1200" dirty="0">
                <a:solidFill>
                  <a:schemeClr val="tx1"/>
                </a:solidFill>
                <a:latin typeface="Gill Sans MT" panose="020B0502020104020203" pitchFamily="34" charset="0"/>
              </a:rPr>
              <a:t>Purely commercial considerations because social and other outcomes, such as high levels of engagement and positive environmental effects, as well as due diligence to avoid “bad actors”, are an integral part of USAID’s Private Sector Engagement Policy</a:t>
            </a:r>
          </a:p>
          <a:p>
            <a:pPr marL="0" lvl="0" indent="0" algn="l" rtl="0">
              <a:lnSpc>
                <a:spcPct val="100000"/>
              </a:lnSpc>
              <a:spcBef>
                <a:spcPts val="0"/>
              </a:spcBef>
              <a:spcAft>
                <a:spcPts val="0"/>
              </a:spcAft>
              <a:buSzPts val="1400"/>
              <a:buNone/>
            </a:pPr>
            <a:endParaRPr dirty="0"/>
          </a:p>
        </p:txBody>
      </p:sp>
      <p:sp>
        <p:nvSpPr>
          <p:cNvPr id="154" name="Google Shape;15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8044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0660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1" name="Google Shape;561;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5354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72716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 name="Google Shape;3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231605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 name="Google Shape;3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144782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 name="Google Shape;3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257586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 name="Google Shape;3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61366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6:notes"/>
          <p:cNvSpPr txBox="1">
            <a:spLocks noGrp="1"/>
          </p:cNvSpPr>
          <p:nvPr>
            <p:ph type="sldNum" idx="12"/>
          </p:nvPr>
        </p:nvSpPr>
        <p:spPr>
          <a:xfrm>
            <a:off x="3884613" y="8685213"/>
            <a:ext cx="2971800" cy="457200"/>
          </a:xfrm>
          <a:prstGeom prst="rect">
            <a:avLst/>
          </a:prstGeom>
          <a:noFill/>
          <a:ln>
            <a:noFill/>
          </a:ln>
        </p:spPr>
        <p:txBody>
          <a:bodyPr spcFirstLastPara="1" wrap="square" lIns="90375" tIns="45175" rIns="90375" bIns="45175" anchor="b" anchorCtr="0">
            <a:noAutofit/>
          </a:bodyPr>
          <a:lstStyle/>
          <a:p>
            <a:pPr marL="0" marR="0" lvl="0" indent="0" algn="ctr" rtl="0">
              <a:lnSpc>
                <a:spcPct val="100000"/>
              </a:lnSpc>
              <a:spcBef>
                <a:spcPts val="0"/>
              </a:spcBef>
              <a:spcAft>
                <a:spcPts val="0"/>
              </a:spcAft>
              <a:buSzPts val="4200"/>
              <a:buNone/>
            </a:pPr>
            <a:fld id="{00000000-1234-1234-1234-123412341234}" type="slidenum">
              <a:rPr lang="en-US" sz="4200" b="0" i="0" u="none" strike="noStrike" cap="none">
                <a:solidFill>
                  <a:srgbClr val="000000"/>
                </a:solidFill>
                <a:latin typeface="Gill Sans"/>
                <a:ea typeface="Gill Sans"/>
                <a:cs typeface="Gill Sans"/>
                <a:sym typeface="Gill Sans"/>
              </a:rPr>
              <a:t>7</a:t>
            </a:fld>
            <a:endParaRPr sz="4200" b="0" i="0" u="none" strike="noStrike" cap="none">
              <a:solidFill>
                <a:srgbClr val="000000"/>
              </a:solidFill>
              <a:latin typeface="Gill Sans"/>
              <a:ea typeface="Gill Sans"/>
              <a:cs typeface="Gill Sans"/>
              <a:sym typeface="Gill Sans"/>
            </a:endParaRPr>
          </a:p>
        </p:txBody>
      </p:sp>
      <p:sp>
        <p:nvSpPr>
          <p:cNvPr id="65" name="Google Shape;6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6" name="Google Shape;6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85638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8:notes"/>
          <p:cNvSpPr txBox="1">
            <a:spLocks noGrp="1"/>
          </p:cNvSpPr>
          <p:nvPr>
            <p:ph type="sldNum" idx="12"/>
          </p:nvPr>
        </p:nvSpPr>
        <p:spPr>
          <a:xfrm>
            <a:off x="3884613" y="8685213"/>
            <a:ext cx="2971800" cy="457200"/>
          </a:xfrm>
          <a:prstGeom prst="rect">
            <a:avLst/>
          </a:prstGeom>
          <a:noFill/>
          <a:ln>
            <a:noFill/>
          </a:ln>
        </p:spPr>
        <p:txBody>
          <a:bodyPr spcFirstLastPara="1" wrap="square" lIns="90375" tIns="45175" rIns="90375" bIns="45175" anchor="b" anchorCtr="0">
            <a:noAutofit/>
          </a:bodyPr>
          <a:lstStyle/>
          <a:p>
            <a:pPr marL="0" marR="0" lvl="0" indent="0" algn="ctr" rtl="0">
              <a:lnSpc>
                <a:spcPct val="100000"/>
              </a:lnSpc>
              <a:spcBef>
                <a:spcPts val="0"/>
              </a:spcBef>
              <a:spcAft>
                <a:spcPts val="0"/>
              </a:spcAft>
              <a:buSzPts val="4200"/>
              <a:buNone/>
            </a:pPr>
            <a:fld id="{00000000-1234-1234-1234-123412341234}" type="slidenum">
              <a:rPr lang="en-US" sz="4200" b="0" i="0" u="none" strike="noStrike" cap="none">
                <a:solidFill>
                  <a:srgbClr val="000000"/>
                </a:solidFill>
                <a:latin typeface="Gill Sans"/>
                <a:ea typeface="Gill Sans"/>
                <a:cs typeface="Gill Sans"/>
                <a:sym typeface="Gill Sans"/>
              </a:rPr>
              <a:t>8</a:t>
            </a:fld>
            <a:endParaRPr sz="4200" b="0" i="0" u="none" strike="noStrike" cap="none">
              <a:solidFill>
                <a:srgbClr val="000000"/>
              </a:solidFill>
              <a:latin typeface="Gill Sans"/>
              <a:ea typeface="Gill Sans"/>
              <a:cs typeface="Gill Sans"/>
              <a:sym typeface="Gill Sans"/>
            </a:endParaRPr>
          </a:p>
        </p:txBody>
      </p:sp>
      <p:sp>
        <p:nvSpPr>
          <p:cNvPr id="81" name="Google Shape;8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 name="Google Shape;82;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841312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5513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4556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blipFill>
          <a:blip r:embed="rId2">
            <a:alphaModFix/>
          </a:blip>
          <a:stretch>
            <a:fillRect/>
          </a:stretch>
        </a:blipFill>
        <a:effectLst/>
      </p:bgPr>
    </p:bg>
    <p:spTree>
      <p:nvGrpSpPr>
        <p:cNvPr id="1" name="Shape 13"/>
        <p:cNvGrpSpPr/>
        <p:nvPr/>
      </p:nvGrpSpPr>
      <p:grpSpPr>
        <a:xfrm>
          <a:off x="0" y="0"/>
          <a:ext cx="0" cy="0"/>
          <a:chOff x="0" y="0"/>
          <a:chExt cx="0" cy="0"/>
        </a:xfrm>
      </p:grpSpPr>
      <p:pic>
        <p:nvPicPr>
          <p:cNvPr id="14" name="Google Shape;14;p2" descr="A screenshot of a cell phone&#10;&#10;Description automatically generated"/>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5" name="Google Shape;15;p2"/>
          <p:cNvSpPr txBox="1">
            <a:spLocks noGrp="1"/>
          </p:cNvSpPr>
          <p:nvPr>
            <p:ph type="ctrTitle"/>
          </p:nvPr>
        </p:nvSpPr>
        <p:spPr>
          <a:xfrm>
            <a:off x="685800" y="2286000"/>
            <a:ext cx="7924800" cy="1143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3691"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215" b="1"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215" b="1"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215" b="1"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215" b="1"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215" b="1"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215" b="1"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215" b="1"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215" b="1" i="0" u="none" strike="noStrike" cap="none">
                <a:solidFill>
                  <a:schemeClr val="dk2"/>
                </a:solidFill>
                <a:latin typeface="Arial"/>
                <a:ea typeface="Arial"/>
                <a:cs typeface="Arial"/>
                <a:sym typeface="Arial"/>
              </a:defRPr>
            </a:lvl9pPr>
          </a:lstStyle>
          <a:p>
            <a:endParaRPr/>
          </a:p>
        </p:txBody>
      </p:sp>
      <p:sp>
        <p:nvSpPr>
          <p:cNvPr id="16" name="Google Shape;16;p2"/>
          <p:cNvSpPr txBox="1">
            <a:spLocks noGrp="1"/>
          </p:cNvSpPr>
          <p:nvPr>
            <p:ph type="subTitle" idx="1"/>
          </p:nvPr>
        </p:nvSpPr>
        <p:spPr>
          <a:xfrm>
            <a:off x="685800" y="4267200"/>
            <a:ext cx="7924800" cy="17526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1016"/>
              </a:spcBef>
              <a:spcAft>
                <a:spcPts val="0"/>
              </a:spcAft>
              <a:buClr>
                <a:schemeClr val="dk1"/>
              </a:buClr>
              <a:buSzPts val="2031"/>
              <a:buFont typeface="Arial"/>
              <a:buNone/>
              <a:defRPr sz="2031" b="0" i="0" u="none" strike="noStrike" cap="none">
                <a:solidFill>
                  <a:schemeClr val="dk1"/>
                </a:solidFill>
                <a:latin typeface="Arial"/>
                <a:ea typeface="Arial"/>
                <a:cs typeface="Arial"/>
                <a:sym typeface="Arial"/>
              </a:defRPr>
            </a:lvl1pPr>
            <a:lvl2pPr marR="0" lvl="1" algn="l" rtl="0">
              <a:lnSpc>
                <a:spcPct val="100000"/>
              </a:lnSpc>
              <a:spcBef>
                <a:spcPts val="1016"/>
              </a:spcBef>
              <a:spcAft>
                <a:spcPts val="0"/>
              </a:spcAft>
              <a:buClr>
                <a:schemeClr val="dk1"/>
              </a:buClr>
              <a:buSzPts val="2031"/>
              <a:buFont typeface="Arial"/>
              <a:buChar char="–"/>
              <a:defRPr sz="2031" b="0" i="0" u="none" strike="noStrike" cap="none">
                <a:solidFill>
                  <a:schemeClr val="dk1"/>
                </a:solidFill>
                <a:latin typeface="Arial"/>
                <a:ea typeface="Arial"/>
                <a:cs typeface="Arial"/>
                <a:sym typeface="Arial"/>
              </a:defRPr>
            </a:lvl2pPr>
            <a:lvl3pPr marR="0" lvl="2" algn="l" rtl="0">
              <a:lnSpc>
                <a:spcPct val="100000"/>
              </a:lnSpc>
              <a:spcBef>
                <a:spcPts val="9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739"/>
              </a:spcBef>
              <a:spcAft>
                <a:spcPts val="0"/>
              </a:spcAft>
              <a:buClr>
                <a:schemeClr val="dk1"/>
              </a:buClr>
              <a:buSzPts val="1477"/>
              <a:buFont typeface="Arial"/>
              <a:buChar char="–"/>
              <a:defRPr sz="1477" b="0" i="0" u="none" strike="noStrike" cap="none">
                <a:solidFill>
                  <a:schemeClr val="dk1"/>
                </a:solidFill>
                <a:latin typeface="Arial"/>
                <a:ea typeface="Arial"/>
                <a:cs typeface="Arial"/>
                <a:sym typeface="Arial"/>
              </a:defRPr>
            </a:lvl4pPr>
            <a:lvl5pPr marR="0" lvl="4" algn="l" rtl="0">
              <a:lnSpc>
                <a:spcPct val="100000"/>
              </a:lnSpc>
              <a:spcBef>
                <a:spcPts val="739"/>
              </a:spcBef>
              <a:spcAft>
                <a:spcPts val="0"/>
              </a:spcAft>
              <a:buClr>
                <a:schemeClr val="dk1"/>
              </a:buClr>
              <a:buSzPts val="1477"/>
              <a:buFont typeface="Arial"/>
              <a:buChar char="»"/>
              <a:defRPr sz="1477" b="0" i="0" u="none" strike="noStrike" cap="none">
                <a:solidFill>
                  <a:schemeClr val="dk1"/>
                </a:solidFill>
                <a:latin typeface="Arial"/>
                <a:ea typeface="Arial"/>
                <a:cs typeface="Arial"/>
                <a:sym typeface="Arial"/>
              </a:defRPr>
            </a:lvl5pPr>
            <a:lvl6pPr marR="0" lvl="5" algn="l" rtl="0">
              <a:lnSpc>
                <a:spcPct val="100000"/>
              </a:lnSpc>
              <a:spcBef>
                <a:spcPts val="739"/>
              </a:spcBef>
              <a:spcAft>
                <a:spcPts val="0"/>
              </a:spcAft>
              <a:buClr>
                <a:schemeClr val="dk1"/>
              </a:buClr>
              <a:buSzPts val="1477"/>
              <a:buFont typeface="Arial"/>
              <a:buChar char="»"/>
              <a:defRPr sz="1477" b="0" i="0" u="none" strike="noStrike" cap="none">
                <a:solidFill>
                  <a:schemeClr val="dk1"/>
                </a:solidFill>
                <a:latin typeface="Arial"/>
                <a:ea typeface="Arial"/>
                <a:cs typeface="Arial"/>
                <a:sym typeface="Arial"/>
              </a:defRPr>
            </a:lvl6pPr>
            <a:lvl7pPr marR="0" lvl="6" algn="l" rtl="0">
              <a:lnSpc>
                <a:spcPct val="100000"/>
              </a:lnSpc>
              <a:spcBef>
                <a:spcPts val="739"/>
              </a:spcBef>
              <a:spcAft>
                <a:spcPts val="0"/>
              </a:spcAft>
              <a:buClr>
                <a:schemeClr val="dk1"/>
              </a:buClr>
              <a:buSzPts val="1477"/>
              <a:buFont typeface="Arial"/>
              <a:buChar char="»"/>
              <a:defRPr sz="1477" b="0" i="0" u="none" strike="noStrike" cap="none">
                <a:solidFill>
                  <a:schemeClr val="dk1"/>
                </a:solidFill>
                <a:latin typeface="Arial"/>
                <a:ea typeface="Arial"/>
                <a:cs typeface="Arial"/>
                <a:sym typeface="Arial"/>
              </a:defRPr>
            </a:lvl7pPr>
            <a:lvl8pPr marR="0" lvl="7" algn="l" rtl="0">
              <a:lnSpc>
                <a:spcPct val="100000"/>
              </a:lnSpc>
              <a:spcBef>
                <a:spcPts val="739"/>
              </a:spcBef>
              <a:spcAft>
                <a:spcPts val="0"/>
              </a:spcAft>
              <a:buClr>
                <a:schemeClr val="dk1"/>
              </a:buClr>
              <a:buSzPts val="1477"/>
              <a:buFont typeface="Arial"/>
              <a:buChar char="»"/>
              <a:defRPr sz="1477" b="0" i="0" u="none" strike="noStrike" cap="none">
                <a:solidFill>
                  <a:schemeClr val="dk1"/>
                </a:solidFill>
                <a:latin typeface="Arial"/>
                <a:ea typeface="Arial"/>
                <a:cs typeface="Arial"/>
                <a:sym typeface="Arial"/>
              </a:defRPr>
            </a:lvl8pPr>
            <a:lvl9pPr marR="0" lvl="8" algn="l" rtl="0">
              <a:lnSpc>
                <a:spcPct val="100000"/>
              </a:lnSpc>
              <a:spcBef>
                <a:spcPts val="739"/>
              </a:spcBef>
              <a:spcAft>
                <a:spcPts val="0"/>
              </a:spcAft>
              <a:buClr>
                <a:schemeClr val="dk1"/>
              </a:buClr>
              <a:buSzPts val="1477"/>
              <a:buFont typeface="Arial"/>
              <a:buChar char="»"/>
              <a:defRPr sz="1477" b="0" i="0" u="none" strike="noStrike" cap="none">
                <a:solidFill>
                  <a:schemeClr val="dk1"/>
                </a:solidFill>
                <a:latin typeface="Arial"/>
                <a:ea typeface="Arial"/>
                <a:cs typeface="Arial"/>
                <a:sym typeface="Arial"/>
              </a:defRPr>
            </a:lvl9pPr>
          </a:lstStyle>
          <a:p>
            <a:endParaRPr/>
          </a:p>
        </p:txBody>
      </p:sp>
      <p:sp>
        <p:nvSpPr>
          <p:cNvPr id="17" name="Google Shape;17;p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108"/>
              <a:buFont typeface="Arial"/>
              <a:buNone/>
              <a:defRPr sz="1108"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8"/>
              <a:buFont typeface="Arial"/>
              <a:buNone/>
              <a:defRPr sz="1108"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8"/>
              <a:buFont typeface="Arial"/>
              <a:buNone/>
              <a:defRPr sz="1108"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8"/>
              <a:buFont typeface="Arial"/>
              <a:buNone/>
              <a:defRPr sz="1108"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8"/>
              <a:buFont typeface="Arial"/>
              <a:buNone/>
              <a:defRPr sz="1108"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8"/>
              <a:buFont typeface="Arial"/>
              <a:buNone/>
              <a:defRPr sz="1108"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8"/>
              <a:buFont typeface="Arial"/>
              <a:buNone/>
              <a:defRPr sz="1108"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8"/>
              <a:buFont typeface="Arial"/>
              <a:buNone/>
              <a:defRPr sz="1108"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8"/>
              <a:buFont typeface="Arial"/>
              <a:buNone/>
              <a:defRPr sz="1108"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a:t>
            </a:r>
            <a:endParaRPr/>
          </a:p>
        </p:txBody>
      </p:sp>
      <p:sp>
        <p:nvSpPr>
          <p:cNvPr id="19" name="Google Shape;19;p2"/>
          <p:cNvSpPr txBox="1">
            <a:spLocks noGrp="1"/>
          </p:cNvSpPr>
          <p:nvPr>
            <p:ph type="ftr" idx="11"/>
          </p:nvPr>
        </p:nvSpPr>
        <p:spPr>
          <a:xfrm>
            <a:off x="2743200" y="6248400"/>
            <a:ext cx="3657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sz="1108">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p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2743200" y="6248400"/>
            <a:ext cx="3657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100"/>
              <a:buFont typeface="Arial"/>
              <a:buNone/>
              <a:defRPr sz="1108"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8"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8"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8"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8"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8"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8"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8"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8"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2.xml"/><Relationship Id="rId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B8DD04C-0B44-46B4-83B9-B274278D2910}"/>
              </a:ext>
            </a:extLst>
          </p:cNvPr>
          <p:cNvGraphicFramePr>
            <a:graphicFrameLocks noChangeAspect="1"/>
          </p:cNvGraphicFramePr>
          <p:nvPr userDrawn="1">
            <p:custDataLst>
              <p:tags r:id="rId5"/>
            </p:custDataLst>
            <p:extLst>
              <p:ext uri="{D42A27DB-BD31-4B8C-83A1-F6EECF244321}">
                <p14:modId xmlns:p14="http://schemas.microsoft.com/office/powerpoint/2010/main" val="3252824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19" name="think-cell Slide" r:id="rId6" imgW="216" imgH="216" progId="TCLayout.ActiveDocument.1">
                  <p:embed/>
                </p:oleObj>
              </mc:Choice>
              <mc:Fallback>
                <p:oleObj name="think-cell Slide" r:id="rId6" imgW="216" imgH="21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Google Shape;10;p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8"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ftr" idx="11"/>
          </p:nvPr>
        </p:nvSpPr>
        <p:spPr>
          <a:xfrm>
            <a:off x="2743200" y="6248400"/>
            <a:ext cx="3657600" cy="457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108"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8"/>
              <a:buFont typeface="Arial"/>
              <a:buNone/>
              <a:defRPr sz="1108"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8"/>
              <a:buFont typeface="Arial"/>
              <a:buNone/>
              <a:defRPr sz="1108"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8"/>
              <a:buFont typeface="Arial"/>
              <a:buNone/>
              <a:defRPr sz="1108"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8"/>
              <a:buFont typeface="Arial"/>
              <a:buNone/>
              <a:defRPr sz="1108"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8"/>
              <a:buFont typeface="Arial"/>
              <a:buNone/>
              <a:defRPr sz="1108"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8"/>
              <a:buFont typeface="Arial"/>
              <a:buNone/>
              <a:defRPr sz="1108"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8"/>
              <a:buFont typeface="Arial"/>
              <a:buNone/>
              <a:defRPr sz="1108"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8"/>
              <a:buFont typeface="Arial"/>
              <a:buNone/>
              <a:defRPr sz="1108"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8"/>
              <a:buFont typeface="Arial"/>
              <a:buNone/>
              <a:defRPr sz="1108"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slideLayout" Target="../slideLayouts/slideLayout1.xml"/><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tags" Target="../tags/tag13.xml"/><Relationship Id="rId1" Type="http://schemas.openxmlformats.org/officeDocument/2006/relationships/vmlDrawing" Target="../drawings/vmlDrawing4.vml"/><Relationship Id="rId6" Type="http://schemas.openxmlformats.org/officeDocument/2006/relationships/image" Target="../media/image11.emf"/><Relationship Id="rId11" Type="http://schemas.openxmlformats.org/officeDocument/2006/relationships/image" Target="../media/image16.png"/><Relationship Id="rId5" Type="http://schemas.openxmlformats.org/officeDocument/2006/relationships/oleObject" Target="../embeddings/oleObject4.bin"/><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notesSlide" Target="../notesSlides/notesSlide8.xml"/><Relationship Id="rId9" Type="http://schemas.openxmlformats.org/officeDocument/2006/relationships/image" Target="../media/image14.png"/><Relationship Id="rId1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15.xml"/><Relationship Id="rId7"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vmlDrawing" Target="../drawings/vmlDrawing5.vml"/><Relationship Id="rId6" Type="http://schemas.openxmlformats.org/officeDocument/2006/relationships/tags" Target="../tags/tag18.xml"/><Relationship Id="rId11" Type="http://schemas.openxmlformats.org/officeDocument/2006/relationships/slide" Target="slide9.xml"/><Relationship Id="rId5" Type="http://schemas.openxmlformats.org/officeDocument/2006/relationships/tags" Target="../tags/tag17.xml"/><Relationship Id="rId10" Type="http://schemas.openxmlformats.org/officeDocument/2006/relationships/slide" Target="slide6.xml"/><Relationship Id="rId4" Type="http://schemas.openxmlformats.org/officeDocument/2006/relationships/tags" Target="../tags/tag16.xml"/><Relationship Id="rId9"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slideLayout" Target="../slideLayouts/slideLayout1.xml"/><Relationship Id="rId7" Type="http://schemas.openxmlformats.org/officeDocument/2006/relationships/image" Target="../media/image24.jpg"/><Relationship Id="rId12" Type="http://schemas.openxmlformats.org/officeDocument/2006/relationships/image" Target="../media/image29.png"/><Relationship Id="rId17" Type="http://schemas.openxmlformats.org/officeDocument/2006/relationships/image" Target="../media/image34.svg"/><Relationship Id="rId2" Type="http://schemas.openxmlformats.org/officeDocument/2006/relationships/tags" Target="../tags/tag19.xml"/><Relationship Id="rId16" Type="http://schemas.openxmlformats.org/officeDocument/2006/relationships/image" Target="../media/image33.png"/><Relationship Id="rId1" Type="http://schemas.openxmlformats.org/officeDocument/2006/relationships/vmlDrawing" Target="../drawings/vmlDrawing6.vml"/><Relationship Id="rId6" Type="http://schemas.openxmlformats.org/officeDocument/2006/relationships/image" Target="../media/image11.emf"/><Relationship Id="rId11" Type="http://schemas.openxmlformats.org/officeDocument/2006/relationships/image" Target="../media/image28.svg"/><Relationship Id="rId5" Type="http://schemas.openxmlformats.org/officeDocument/2006/relationships/oleObject" Target="../embeddings/oleObject6.bin"/><Relationship Id="rId15" Type="http://schemas.openxmlformats.org/officeDocument/2006/relationships/image" Target="../media/image32.svg"/><Relationship Id="rId10" Type="http://schemas.openxmlformats.org/officeDocument/2006/relationships/image" Target="../media/image27.png"/><Relationship Id="rId4" Type="http://schemas.openxmlformats.org/officeDocument/2006/relationships/notesSlide" Target="../notesSlides/notesSlide12.xml"/><Relationship Id="rId9" Type="http://schemas.openxmlformats.org/officeDocument/2006/relationships/image" Target="../media/image26.svg"/><Relationship Id="rId1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18" Type="http://schemas.openxmlformats.org/officeDocument/2006/relationships/image" Target="../media/image46.png"/><Relationship Id="rId3" Type="http://schemas.openxmlformats.org/officeDocument/2006/relationships/slideLayout" Target="../slideLayouts/slideLayout1.xml"/><Relationship Id="rId7" Type="http://schemas.openxmlformats.org/officeDocument/2006/relationships/image" Target="../media/image35.jpg"/><Relationship Id="rId12" Type="http://schemas.openxmlformats.org/officeDocument/2006/relationships/image" Target="../media/image40.png"/><Relationship Id="rId17" Type="http://schemas.openxmlformats.org/officeDocument/2006/relationships/image" Target="../media/image45.svg"/><Relationship Id="rId2" Type="http://schemas.openxmlformats.org/officeDocument/2006/relationships/tags" Target="../tags/tag20.xml"/><Relationship Id="rId16" Type="http://schemas.openxmlformats.org/officeDocument/2006/relationships/image" Target="../media/image44.png"/><Relationship Id="rId1" Type="http://schemas.openxmlformats.org/officeDocument/2006/relationships/vmlDrawing" Target="../drawings/vmlDrawing7.vml"/><Relationship Id="rId6" Type="http://schemas.openxmlformats.org/officeDocument/2006/relationships/image" Target="../media/image11.emf"/><Relationship Id="rId11" Type="http://schemas.openxmlformats.org/officeDocument/2006/relationships/image" Target="../media/image39.svg"/><Relationship Id="rId5" Type="http://schemas.openxmlformats.org/officeDocument/2006/relationships/oleObject" Target="../embeddings/oleObject7.bin"/><Relationship Id="rId15" Type="http://schemas.openxmlformats.org/officeDocument/2006/relationships/image" Target="../media/image43.svg"/><Relationship Id="rId10" Type="http://schemas.openxmlformats.org/officeDocument/2006/relationships/image" Target="../media/image38.png"/><Relationship Id="rId19" Type="http://schemas.openxmlformats.org/officeDocument/2006/relationships/image" Target="../media/image47.svg"/><Relationship Id="rId4" Type="http://schemas.openxmlformats.org/officeDocument/2006/relationships/notesSlide" Target="../notesSlides/notesSlide14.xml"/><Relationship Id="rId9" Type="http://schemas.openxmlformats.org/officeDocument/2006/relationships/image" Target="../media/image37.svg"/><Relationship Id="rId14" Type="http://schemas.openxmlformats.org/officeDocument/2006/relationships/image" Target="../media/image4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svg"/><Relationship Id="rId3" Type="http://schemas.openxmlformats.org/officeDocument/2006/relationships/slideLayout" Target="../slideLayouts/slideLayout1.xml"/><Relationship Id="rId7" Type="http://schemas.openxmlformats.org/officeDocument/2006/relationships/image" Target="../media/image48.jpg"/><Relationship Id="rId12" Type="http://schemas.openxmlformats.org/officeDocument/2006/relationships/image" Target="../media/image53.png"/><Relationship Id="rId17" Type="http://schemas.openxmlformats.org/officeDocument/2006/relationships/image" Target="../media/image56.svg"/><Relationship Id="rId2" Type="http://schemas.openxmlformats.org/officeDocument/2006/relationships/tags" Target="../tags/tag21.xml"/><Relationship Id="rId16" Type="http://schemas.openxmlformats.org/officeDocument/2006/relationships/image" Target="../media/image55.png"/><Relationship Id="rId1" Type="http://schemas.openxmlformats.org/officeDocument/2006/relationships/vmlDrawing" Target="../drawings/vmlDrawing8.vml"/><Relationship Id="rId6" Type="http://schemas.openxmlformats.org/officeDocument/2006/relationships/image" Target="../media/image11.emf"/><Relationship Id="rId11" Type="http://schemas.openxmlformats.org/officeDocument/2006/relationships/image" Target="../media/image52.svg"/><Relationship Id="rId5" Type="http://schemas.openxmlformats.org/officeDocument/2006/relationships/oleObject" Target="../embeddings/oleObject8.bin"/><Relationship Id="rId15" Type="http://schemas.openxmlformats.org/officeDocument/2006/relationships/image" Target="../media/image37.svg"/><Relationship Id="rId10" Type="http://schemas.openxmlformats.org/officeDocument/2006/relationships/image" Target="../media/image51.png"/><Relationship Id="rId4" Type="http://schemas.openxmlformats.org/officeDocument/2006/relationships/notesSlide" Target="../notesSlides/notesSlide16.xml"/><Relationship Id="rId9" Type="http://schemas.openxmlformats.org/officeDocument/2006/relationships/image" Target="../media/image50.svg"/><Relationship Id="rId1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png"/><Relationship Id="rId7"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4.xml"/><Relationship Id="rId7"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tags" Target="../tags/tag7.xml"/><Relationship Id="rId11" Type="http://schemas.openxmlformats.org/officeDocument/2006/relationships/slide" Target="slide12.xml"/><Relationship Id="rId5" Type="http://schemas.openxmlformats.org/officeDocument/2006/relationships/tags" Target="../tags/tag6.xml"/><Relationship Id="rId10" Type="http://schemas.openxmlformats.org/officeDocument/2006/relationships/slide" Target="slide9.xml"/><Relationship Id="rId4" Type="http://schemas.openxmlformats.org/officeDocument/2006/relationships/tags" Target="../tags/tag5.xml"/><Relationship Id="rId9"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9.xml"/><Relationship Id="rId7"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vmlDrawing" Target="../drawings/vmlDrawing3.vml"/><Relationship Id="rId6" Type="http://schemas.openxmlformats.org/officeDocument/2006/relationships/tags" Target="../tags/tag12.xml"/><Relationship Id="rId11" Type="http://schemas.openxmlformats.org/officeDocument/2006/relationships/slide" Target="slide12.xml"/><Relationship Id="rId5" Type="http://schemas.openxmlformats.org/officeDocument/2006/relationships/tags" Target="../tags/tag11.xml"/><Relationship Id="rId10" Type="http://schemas.openxmlformats.org/officeDocument/2006/relationships/slide" Target="slide6.xml"/><Relationship Id="rId4" Type="http://schemas.openxmlformats.org/officeDocument/2006/relationships/tags" Target="../tags/tag10.xml"/><Relationship Id="rId9"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Google Shape;30;p4"/>
          <p:cNvSpPr txBox="1"/>
          <p:nvPr/>
        </p:nvSpPr>
        <p:spPr>
          <a:xfrm>
            <a:off x="241300" y="4058987"/>
            <a:ext cx="8448675" cy="19927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Arial"/>
                <a:ea typeface="Arial"/>
                <a:cs typeface="Arial"/>
                <a:sym typeface="Arial"/>
              </a:rPr>
              <a:t>Panelists:</a:t>
            </a:r>
            <a:r>
              <a:rPr lang="en-US" sz="1600" b="0" i="0" u="none" strike="noStrike" cap="none" dirty="0">
                <a:solidFill>
                  <a:srgbClr val="000000"/>
                </a:solidFill>
                <a:latin typeface="Arial"/>
                <a:ea typeface="Arial"/>
                <a:cs typeface="Arial"/>
                <a:sym typeface="Arial"/>
              </a:rPr>
              <a:t>	</a:t>
            </a:r>
            <a:r>
              <a:rPr lang="en-US" sz="1600" b="1" i="0" u="none" strike="noStrike" cap="none" dirty="0">
                <a:solidFill>
                  <a:srgbClr val="000000"/>
                </a:solidFill>
                <a:latin typeface="Arial"/>
                <a:ea typeface="Arial"/>
                <a:cs typeface="Arial"/>
                <a:sym typeface="Arial"/>
              </a:rPr>
              <a:t>Carlijn Nouwen, </a:t>
            </a:r>
            <a:r>
              <a:rPr lang="en-US" sz="1600" b="0" i="1" u="none" strike="noStrike" cap="none" dirty="0">
                <a:solidFill>
                  <a:srgbClr val="000000"/>
                </a:solidFill>
                <a:latin typeface="Arial"/>
                <a:ea typeface="Arial"/>
                <a:cs typeface="Arial"/>
                <a:sym typeface="Arial"/>
              </a:rPr>
              <a:t>Dalberg Advisors</a:t>
            </a:r>
          </a:p>
          <a:p>
            <a:pPr>
              <a:spcBef>
                <a:spcPts val="600"/>
              </a:spcBef>
              <a:buSzPts val="1600"/>
            </a:pPr>
            <a:r>
              <a:rPr lang="en-US" sz="1600" dirty="0"/>
              <a:t>		</a:t>
            </a:r>
            <a:r>
              <a:rPr lang="en-US" sz="1600" b="1" dirty="0" err="1"/>
              <a:t>Afua</a:t>
            </a:r>
            <a:r>
              <a:rPr lang="en-US" sz="1600" b="1" dirty="0"/>
              <a:t> Sarkodie</a:t>
            </a:r>
            <a:r>
              <a:rPr lang="en-US" sz="1600" dirty="0"/>
              <a:t>, </a:t>
            </a:r>
            <a:r>
              <a:rPr lang="en-US" sz="1600" i="1" dirty="0"/>
              <a:t>Dalberg Advisors</a:t>
            </a:r>
            <a:endParaRPr sz="1600" i="1" dirty="0"/>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dirty="0">
                <a:solidFill>
                  <a:srgbClr val="000000"/>
                </a:solidFill>
                <a:latin typeface="Arial"/>
                <a:ea typeface="Arial"/>
                <a:cs typeface="Arial"/>
                <a:sym typeface="Arial"/>
              </a:rPr>
              <a:t>		</a:t>
            </a:r>
            <a:r>
              <a:rPr lang="en-US" sz="1600" b="1" i="0" u="none" strike="noStrike" cap="none" dirty="0">
                <a:solidFill>
                  <a:srgbClr val="000000"/>
                </a:solidFill>
                <a:latin typeface="Arial"/>
                <a:ea typeface="Arial"/>
                <a:cs typeface="Arial"/>
                <a:sym typeface="Arial"/>
              </a:rPr>
              <a:t>CJ </a:t>
            </a:r>
            <a:r>
              <a:rPr lang="en-US" sz="1600" b="1" i="0" u="none" strike="noStrike" cap="none" dirty="0" err="1">
                <a:solidFill>
                  <a:srgbClr val="000000"/>
                </a:solidFill>
                <a:latin typeface="Arial"/>
                <a:ea typeface="Arial"/>
                <a:cs typeface="Arial"/>
                <a:sym typeface="Arial"/>
              </a:rPr>
              <a:t>Fonzi</a:t>
            </a:r>
            <a:r>
              <a:rPr lang="en-US" sz="1600" b="0" i="0" u="none" strike="noStrike" cap="none" dirty="0">
                <a:solidFill>
                  <a:srgbClr val="000000"/>
                </a:solidFill>
                <a:latin typeface="Arial"/>
                <a:ea typeface="Arial"/>
                <a:cs typeface="Arial"/>
                <a:sym typeface="Arial"/>
              </a:rPr>
              <a:t>, </a:t>
            </a:r>
            <a:r>
              <a:rPr lang="en-US" sz="1600" b="0" i="1" u="none" strike="noStrike" cap="none" dirty="0">
                <a:solidFill>
                  <a:srgbClr val="000000"/>
                </a:solidFill>
                <a:latin typeface="Arial"/>
                <a:ea typeface="Arial"/>
                <a:cs typeface="Arial"/>
                <a:sym typeface="Arial"/>
              </a:rPr>
              <a:t>Dalberg Advisors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dirty="0">
                <a:solidFill>
                  <a:srgbClr val="000000"/>
                </a:solidFill>
                <a:latin typeface="Arial"/>
                <a:ea typeface="Arial"/>
                <a:cs typeface="Arial"/>
                <a:sym typeface="Arial"/>
              </a:rPr>
              <a:t>		</a:t>
            </a:r>
            <a:r>
              <a:rPr lang="en-US" sz="1600" b="1" dirty="0"/>
              <a:t>John Bazley</a:t>
            </a:r>
            <a:r>
              <a:rPr lang="en-US" sz="1600" b="1" i="0" u="none" strike="noStrike" cap="none" dirty="0">
                <a:solidFill>
                  <a:srgbClr val="000000"/>
                </a:solidFill>
                <a:latin typeface="Arial"/>
                <a:ea typeface="Arial"/>
                <a:cs typeface="Arial"/>
                <a:sym typeface="Arial"/>
              </a:rPr>
              <a:t>, </a:t>
            </a:r>
            <a:r>
              <a:rPr lang="en-US" sz="1600" b="0" i="1" u="none" strike="noStrike" cap="none" dirty="0">
                <a:solidFill>
                  <a:srgbClr val="000000"/>
                </a:solidFill>
                <a:latin typeface="Arial"/>
                <a:ea typeface="Arial"/>
                <a:cs typeface="Arial"/>
                <a:sym typeface="Arial"/>
              </a:rPr>
              <a:t>Dalberg Advisors</a:t>
            </a:r>
            <a:endParaRPr dirty="0"/>
          </a:p>
          <a:p>
            <a:pPr marL="0" marR="0" lvl="0" indent="0" algn="l" rtl="0">
              <a:lnSpc>
                <a:spcPct val="100000"/>
              </a:lnSpc>
              <a:spcBef>
                <a:spcPts val="600"/>
              </a:spcBef>
              <a:spcAft>
                <a:spcPts val="0"/>
              </a:spcAft>
              <a:buNone/>
            </a:pPr>
            <a:r>
              <a:rPr lang="en-US" sz="1600" b="1" i="0" u="none" strike="noStrike" cap="none" dirty="0">
                <a:solidFill>
                  <a:srgbClr val="000000"/>
                </a:solidFill>
                <a:latin typeface="Arial"/>
                <a:ea typeface="Arial"/>
                <a:cs typeface="Arial"/>
                <a:sym typeface="Arial"/>
              </a:rPr>
              <a:t>Moderator:</a:t>
            </a:r>
            <a:r>
              <a:rPr lang="en-US" sz="1600" b="0" i="0" u="none" strike="noStrike" cap="none" dirty="0">
                <a:solidFill>
                  <a:srgbClr val="000000"/>
                </a:solidFill>
                <a:latin typeface="Arial"/>
                <a:ea typeface="Arial"/>
                <a:cs typeface="Arial"/>
                <a:sym typeface="Arial"/>
              </a:rPr>
              <a:t>	</a:t>
            </a:r>
            <a:r>
              <a:rPr lang="en-US" sz="1600" b="1" dirty="0"/>
              <a:t>Janet Lawson, </a:t>
            </a:r>
            <a:r>
              <a:rPr lang="en-US" sz="1600" i="1" dirty="0"/>
              <a:t>USAID Bureau for Food Security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1" i="0" u="none" strike="noStrike" cap="none" dirty="0">
                <a:solidFill>
                  <a:srgbClr val="000000"/>
                </a:solidFill>
                <a:latin typeface="Arial"/>
                <a:ea typeface="Arial"/>
                <a:cs typeface="Arial"/>
                <a:sym typeface="Arial"/>
              </a:rPr>
              <a:t>Date:</a:t>
            </a:r>
            <a:r>
              <a:rPr lang="en-US" sz="1600" b="0" i="0" u="none" strike="noStrike" cap="none" dirty="0">
                <a:solidFill>
                  <a:srgbClr val="000000"/>
                </a:solidFill>
                <a:latin typeface="Arial"/>
                <a:ea typeface="Arial"/>
                <a:cs typeface="Arial"/>
                <a:sym typeface="Arial"/>
              </a:rPr>
              <a:t> </a:t>
            </a:r>
            <a:r>
              <a:rPr lang="en-US" sz="1600" b="0" i="1" u="none" strike="noStrike" cap="none" dirty="0">
                <a:solidFill>
                  <a:srgbClr val="000000"/>
                </a:solidFill>
                <a:latin typeface="Arial"/>
                <a:ea typeface="Arial"/>
                <a:cs typeface="Arial"/>
                <a:sym typeface="Arial"/>
              </a:rPr>
              <a:t>		March 5, 2020</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p:txBody>
      </p:sp>
      <p:pic>
        <p:nvPicPr>
          <p:cNvPr id="31" name="Google Shape;31;p4"/>
          <p:cNvPicPr preferRelativeResize="0"/>
          <p:nvPr/>
        </p:nvPicPr>
        <p:blipFill rotWithShape="1">
          <a:blip r:embed="rId3">
            <a:alphaModFix/>
          </a:blip>
          <a:srcRect/>
          <a:stretch/>
        </p:blipFill>
        <p:spPr>
          <a:xfrm>
            <a:off x="0" y="1617662"/>
            <a:ext cx="9144000" cy="1231900"/>
          </a:xfrm>
          <a:prstGeom prst="rect">
            <a:avLst/>
          </a:prstGeom>
          <a:noFill/>
          <a:ln>
            <a:noFill/>
          </a:ln>
        </p:spPr>
      </p:pic>
      <p:pic>
        <p:nvPicPr>
          <p:cNvPr id="32" name="Google Shape;32;p4"/>
          <p:cNvPicPr preferRelativeResize="0"/>
          <p:nvPr/>
        </p:nvPicPr>
        <p:blipFill rotWithShape="1">
          <a:blip r:embed="rId4">
            <a:alphaModFix/>
          </a:blip>
          <a:srcRect/>
          <a:stretch/>
        </p:blipFill>
        <p:spPr>
          <a:xfrm>
            <a:off x="1633537" y="1000125"/>
            <a:ext cx="5876925" cy="579437"/>
          </a:xfrm>
          <a:prstGeom prst="rect">
            <a:avLst/>
          </a:prstGeom>
          <a:noFill/>
          <a:ln>
            <a:noFill/>
          </a:ln>
        </p:spPr>
      </p:pic>
      <p:sp>
        <p:nvSpPr>
          <p:cNvPr id="33" name="Google Shape;33;p4"/>
          <p:cNvSpPr txBox="1">
            <a:spLocks noGrp="1"/>
          </p:cNvSpPr>
          <p:nvPr>
            <p:ph type="subTitle" idx="1"/>
          </p:nvPr>
        </p:nvSpPr>
        <p:spPr>
          <a:xfrm>
            <a:off x="241300" y="2979737"/>
            <a:ext cx="8650287" cy="795337"/>
          </a:xfrm>
          <a:prstGeom prst="rect">
            <a:avLst/>
          </a:prstGeom>
          <a:noFill/>
          <a:ln>
            <a:noFill/>
          </a:ln>
        </p:spPr>
        <p:txBody>
          <a:bodyPr spcFirstLastPara="1" wrap="square" lIns="0" tIns="0" rIns="0" bIns="0" anchor="t" anchorCtr="0">
            <a:noAutofit/>
          </a:bodyPr>
          <a:lstStyle/>
          <a:p>
            <a:pPr lvl="0">
              <a:spcBef>
                <a:spcPts val="0"/>
              </a:spcBef>
            </a:pPr>
            <a:r>
              <a:rPr lang="en-US" sz="2400" dirty="0">
                <a:solidFill>
                  <a:srgbClr val="800000"/>
                </a:solidFill>
              </a:rPr>
              <a:t>Investing for development: Supporting private investment for inclusive and sustainable agriculture-led economic growth</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30603AF-AEA6-48C2-B270-2AC0C9BD59B2}"/>
              </a:ext>
            </a:extLst>
          </p:cNvPr>
          <p:cNvGraphicFramePr>
            <a:graphicFrameLocks noChangeAspect="1"/>
          </p:cNvGraphicFramePr>
          <p:nvPr>
            <p:custDataLst>
              <p:tags r:id="rId2"/>
            </p:custDataLst>
            <p:extLst>
              <p:ext uri="{D42A27DB-BD31-4B8C-83A1-F6EECF244321}">
                <p14:modId xmlns:p14="http://schemas.microsoft.com/office/powerpoint/2010/main" val="2150694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83" name="think-cell Slide" r:id="rId5" imgW="592" imgH="591" progId="TCLayout.ActiveDocument.1">
                  <p:embed/>
                </p:oleObj>
              </mc:Choice>
              <mc:Fallback>
                <p:oleObj name="think-cell Slide" r:id="rId5" imgW="592" imgH="59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5" name="Google Shape;115;p15"/>
          <p:cNvSpPr txBox="1"/>
          <p:nvPr/>
        </p:nvSpPr>
        <p:spPr>
          <a:xfrm>
            <a:off x="3929974" y="0"/>
            <a:ext cx="4970835" cy="90297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200"/>
              <a:buFont typeface="Arial"/>
              <a:buNone/>
            </a:pPr>
            <a:r>
              <a:rPr lang="en-US" sz="2200" b="1" i="0" u="none" strike="noStrike" cap="none" dirty="0">
                <a:solidFill>
                  <a:schemeClr val="lt1"/>
                </a:solidFill>
                <a:latin typeface="Arial"/>
                <a:ea typeface="Arial"/>
                <a:cs typeface="Arial"/>
                <a:sym typeface="Arial"/>
              </a:rPr>
              <a:t>Primers</a:t>
            </a:r>
            <a:endParaRPr sz="1400" b="0" i="0" u="none" strike="noStrike" cap="none" dirty="0">
              <a:solidFill>
                <a:srgbClr val="000000"/>
              </a:solidFill>
              <a:latin typeface="Arial"/>
              <a:ea typeface="Arial"/>
              <a:cs typeface="Arial"/>
              <a:sym typeface="Arial"/>
            </a:endParaRPr>
          </a:p>
        </p:txBody>
      </p:sp>
      <p:sp>
        <p:nvSpPr>
          <p:cNvPr id="46" name="Arrow: Pentagon 45">
            <a:extLst>
              <a:ext uri="{FF2B5EF4-FFF2-40B4-BE49-F238E27FC236}">
                <a16:creationId xmlns:a16="http://schemas.microsoft.com/office/drawing/2014/main" id="{265FECAB-B746-41A1-A1AF-70BAE1E5381F}"/>
              </a:ext>
            </a:extLst>
          </p:cNvPr>
          <p:cNvSpPr/>
          <p:nvPr/>
        </p:nvSpPr>
        <p:spPr>
          <a:xfrm>
            <a:off x="5549756" y="4313148"/>
            <a:ext cx="3118210" cy="983074"/>
          </a:xfrm>
          <a:prstGeom prst="homePlate">
            <a:avLst/>
          </a:prstGeom>
          <a:solidFill>
            <a:srgbClr val="002F6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 rIns="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solidFill>
                  <a:schemeClr val="tx1"/>
                </a:solidFill>
                <a:latin typeface="+mj-lt"/>
              </a:rPr>
              <a:t>Engaging investors and investees around prioritized opportunities</a:t>
            </a:r>
          </a:p>
        </p:txBody>
      </p:sp>
      <p:sp>
        <p:nvSpPr>
          <p:cNvPr id="47" name="Arrow: Pentagon 46">
            <a:extLst>
              <a:ext uri="{FF2B5EF4-FFF2-40B4-BE49-F238E27FC236}">
                <a16:creationId xmlns:a16="http://schemas.microsoft.com/office/drawing/2014/main" id="{F0C54767-6395-4E57-B372-E4F59A9F98E1}"/>
              </a:ext>
            </a:extLst>
          </p:cNvPr>
          <p:cNvSpPr/>
          <p:nvPr/>
        </p:nvSpPr>
        <p:spPr>
          <a:xfrm>
            <a:off x="5549730" y="2067297"/>
            <a:ext cx="3118020" cy="973991"/>
          </a:xfrm>
          <a:prstGeom prst="homePlate">
            <a:avLst/>
          </a:prstGeom>
          <a:solidFill>
            <a:srgbClr val="002F6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 rIns="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solidFill>
                  <a:schemeClr val="tx1"/>
                </a:solidFill>
                <a:latin typeface="+mj-lt"/>
              </a:rPr>
              <a:t>Identifying sectors/products</a:t>
            </a:r>
            <a:br>
              <a:rPr lang="en-US" sz="1200" b="1" dirty="0">
                <a:solidFill>
                  <a:schemeClr val="tx1"/>
                </a:solidFill>
                <a:latin typeface="+mj-lt"/>
              </a:rPr>
            </a:br>
            <a:r>
              <a:rPr lang="en-US" sz="1200" b="1" dirty="0">
                <a:solidFill>
                  <a:schemeClr val="tx1"/>
                </a:solidFill>
                <a:latin typeface="+mj-lt"/>
              </a:rPr>
              <a:t>with potential for commercial-</a:t>
            </a:r>
            <a:br>
              <a:rPr lang="en-US" sz="1200" b="1" dirty="0">
                <a:solidFill>
                  <a:schemeClr val="tx1"/>
                </a:solidFill>
                <a:latin typeface="+mj-lt"/>
              </a:rPr>
            </a:br>
            <a:r>
              <a:rPr lang="en-US" sz="1200" b="1" dirty="0">
                <a:solidFill>
                  <a:schemeClr val="tx1"/>
                </a:solidFill>
                <a:latin typeface="+mj-lt"/>
              </a:rPr>
              <a:t>scale investment</a:t>
            </a:r>
          </a:p>
        </p:txBody>
      </p:sp>
      <p:grpSp>
        <p:nvGrpSpPr>
          <p:cNvPr id="3" name="Group 2">
            <a:extLst>
              <a:ext uri="{FF2B5EF4-FFF2-40B4-BE49-F238E27FC236}">
                <a16:creationId xmlns:a16="http://schemas.microsoft.com/office/drawing/2014/main" id="{AEB382CD-3ADF-4AED-8EFF-B82F63F1BFCE}"/>
              </a:ext>
            </a:extLst>
          </p:cNvPr>
          <p:cNvGrpSpPr/>
          <p:nvPr/>
        </p:nvGrpSpPr>
        <p:grpSpPr>
          <a:xfrm>
            <a:off x="4258236" y="2068195"/>
            <a:ext cx="1195885" cy="3238559"/>
            <a:chOff x="457762" y="2732749"/>
            <a:chExt cx="1218425" cy="2448910"/>
          </a:xfrm>
        </p:grpSpPr>
        <p:sp>
          <p:nvSpPr>
            <p:cNvPr id="58" name="Rectangle 57">
              <a:extLst>
                <a:ext uri="{FF2B5EF4-FFF2-40B4-BE49-F238E27FC236}">
                  <a16:creationId xmlns:a16="http://schemas.microsoft.com/office/drawing/2014/main" id="{37C1B267-8379-4B9E-A77E-290D2411723C}"/>
                </a:ext>
              </a:extLst>
            </p:cNvPr>
            <p:cNvSpPr/>
            <p:nvPr/>
          </p:nvSpPr>
          <p:spPr>
            <a:xfrm>
              <a:off x="457764" y="2732749"/>
              <a:ext cx="1218423" cy="7438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rgbClr val="F8F8F8"/>
                  </a:solidFill>
                  <a:latin typeface="+mj-lt"/>
                </a:rPr>
                <a:t>Technical steps</a:t>
              </a:r>
            </a:p>
          </p:txBody>
        </p:sp>
        <p:sp>
          <p:nvSpPr>
            <p:cNvPr id="59" name="Rectangle 58">
              <a:extLst>
                <a:ext uri="{FF2B5EF4-FFF2-40B4-BE49-F238E27FC236}">
                  <a16:creationId xmlns:a16="http://schemas.microsoft.com/office/drawing/2014/main" id="{D64EB171-F240-4182-ADDE-6200962ED6C9}"/>
                </a:ext>
              </a:extLst>
            </p:cNvPr>
            <p:cNvSpPr/>
            <p:nvPr/>
          </p:nvSpPr>
          <p:spPr>
            <a:xfrm>
              <a:off x="457762" y="3585256"/>
              <a:ext cx="1218421" cy="7438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rgbClr val="F8F8F8"/>
                  </a:solidFill>
                  <a:latin typeface="+mj-lt"/>
                </a:rPr>
                <a:t>Enabling environment</a:t>
              </a:r>
            </a:p>
          </p:txBody>
        </p:sp>
        <p:sp>
          <p:nvSpPr>
            <p:cNvPr id="60" name="Rectangle 59">
              <a:extLst>
                <a:ext uri="{FF2B5EF4-FFF2-40B4-BE49-F238E27FC236}">
                  <a16:creationId xmlns:a16="http://schemas.microsoft.com/office/drawing/2014/main" id="{96A29BB1-4F7F-4CBC-BBCB-59FD2E394E05}"/>
                </a:ext>
              </a:extLst>
            </p:cNvPr>
            <p:cNvSpPr/>
            <p:nvPr/>
          </p:nvSpPr>
          <p:spPr>
            <a:xfrm>
              <a:off x="457764" y="4432462"/>
              <a:ext cx="1218420" cy="74919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rgbClr val="F8F8F8"/>
                  </a:solidFill>
                  <a:latin typeface="+mj-lt"/>
                </a:rPr>
                <a:t>Relationship building</a:t>
              </a:r>
            </a:p>
          </p:txBody>
        </p:sp>
      </p:grpSp>
      <p:sp>
        <p:nvSpPr>
          <p:cNvPr id="62" name="Arrow: Pentagon 61">
            <a:extLst>
              <a:ext uri="{FF2B5EF4-FFF2-40B4-BE49-F238E27FC236}">
                <a16:creationId xmlns:a16="http://schemas.microsoft.com/office/drawing/2014/main" id="{8BEB1054-9871-4EF8-ABCD-3F66B6FFB876}"/>
              </a:ext>
            </a:extLst>
          </p:cNvPr>
          <p:cNvSpPr/>
          <p:nvPr/>
        </p:nvSpPr>
        <p:spPr>
          <a:xfrm>
            <a:off x="5549730" y="3190535"/>
            <a:ext cx="3118020" cy="973991"/>
          </a:xfrm>
          <a:prstGeom prst="homePlate">
            <a:avLst/>
          </a:prstGeom>
          <a:solidFill>
            <a:srgbClr val="002F6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 rIns="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solidFill>
                  <a:schemeClr val="tx1"/>
                </a:solidFill>
                <a:latin typeface="+mj-lt"/>
              </a:rPr>
              <a:t>Mapping and addressing </a:t>
            </a:r>
            <a:br>
              <a:rPr lang="en-US" sz="1200" b="1" dirty="0">
                <a:solidFill>
                  <a:schemeClr val="tx1"/>
                </a:solidFill>
                <a:latin typeface="+mj-lt"/>
              </a:rPr>
            </a:br>
            <a:r>
              <a:rPr lang="en-US" sz="1200" b="1" dirty="0">
                <a:solidFill>
                  <a:schemeClr val="tx1"/>
                </a:solidFill>
                <a:latin typeface="+mj-lt"/>
              </a:rPr>
              <a:t>barriers that limit investment</a:t>
            </a:r>
          </a:p>
        </p:txBody>
      </p:sp>
      <p:sp>
        <p:nvSpPr>
          <p:cNvPr id="49" name="Oval 48">
            <a:extLst>
              <a:ext uri="{FF2B5EF4-FFF2-40B4-BE49-F238E27FC236}">
                <a16:creationId xmlns:a16="http://schemas.microsoft.com/office/drawing/2014/main" id="{2E9F91E9-2849-4DD8-B5C3-09C8547C2297}"/>
              </a:ext>
            </a:extLst>
          </p:cNvPr>
          <p:cNvSpPr/>
          <p:nvPr/>
        </p:nvSpPr>
        <p:spPr>
          <a:xfrm>
            <a:off x="5479454" y="1931571"/>
            <a:ext cx="308866" cy="315074"/>
          </a:xfrm>
          <a:prstGeom prst="ellipse">
            <a:avLst/>
          </a:prstGeom>
          <a:solidFill>
            <a:srgbClr val="C00000"/>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FFFFFF"/>
                </a:solidFill>
                <a:latin typeface="+mj-lt"/>
              </a:rPr>
              <a:t>1</a:t>
            </a:r>
          </a:p>
        </p:txBody>
      </p:sp>
      <p:pic>
        <p:nvPicPr>
          <p:cNvPr id="50" name="Graphic 37" descr="User network">
            <a:extLst>
              <a:ext uri="{FF2B5EF4-FFF2-40B4-BE49-F238E27FC236}">
                <a16:creationId xmlns:a16="http://schemas.microsoft.com/office/drawing/2014/main" id="{17EB41D4-D2C8-42A0-B786-0D335121446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24393" y="3430314"/>
            <a:ext cx="520728" cy="520728"/>
          </a:xfrm>
          <a:prstGeom prst="rect">
            <a:avLst/>
          </a:prstGeom>
        </p:spPr>
      </p:pic>
      <p:pic>
        <p:nvPicPr>
          <p:cNvPr id="51" name="Graphic 38" descr="Briefcase">
            <a:extLst>
              <a:ext uri="{FF2B5EF4-FFF2-40B4-BE49-F238E27FC236}">
                <a16:creationId xmlns:a16="http://schemas.microsoft.com/office/drawing/2014/main" id="{8E3597FB-E996-44D7-A05B-502720DCF78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85280" y="2293928"/>
            <a:ext cx="520728" cy="520728"/>
          </a:xfrm>
          <a:prstGeom prst="rect">
            <a:avLst/>
          </a:prstGeom>
        </p:spPr>
      </p:pic>
      <p:sp>
        <p:nvSpPr>
          <p:cNvPr id="52" name="Oval 51">
            <a:extLst>
              <a:ext uri="{FF2B5EF4-FFF2-40B4-BE49-F238E27FC236}">
                <a16:creationId xmlns:a16="http://schemas.microsoft.com/office/drawing/2014/main" id="{76509B77-6A9B-460F-B70F-DA181B186809}"/>
              </a:ext>
            </a:extLst>
          </p:cNvPr>
          <p:cNvSpPr/>
          <p:nvPr/>
        </p:nvSpPr>
        <p:spPr>
          <a:xfrm>
            <a:off x="5479454" y="3069475"/>
            <a:ext cx="308866" cy="315074"/>
          </a:xfrm>
          <a:prstGeom prst="ellipse">
            <a:avLst/>
          </a:prstGeom>
          <a:solidFill>
            <a:srgbClr val="C00000"/>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FFFFFF"/>
                </a:solidFill>
                <a:latin typeface="+mj-lt"/>
              </a:rPr>
              <a:t>2</a:t>
            </a:r>
          </a:p>
        </p:txBody>
      </p:sp>
      <p:pic>
        <p:nvPicPr>
          <p:cNvPr id="54" name="Graphic 41" descr="Handshake">
            <a:extLst>
              <a:ext uri="{FF2B5EF4-FFF2-40B4-BE49-F238E27FC236}">
                <a16:creationId xmlns:a16="http://schemas.microsoft.com/office/drawing/2014/main" id="{6B93BDBB-BA59-4068-9F94-FFF32A5E2F1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13372" y="4551002"/>
            <a:ext cx="520728" cy="520728"/>
          </a:xfrm>
          <a:prstGeom prst="rect">
            <a:avLst/>
          </a:prstGeom>
        </p:spPr>
      </p:pic>
      <p:sp>
        <p:nvSpPr>
          <p:cNvPr id="55" name="Oval 54">
            <a:extLst>
              <a:ext uri="{FF2B5EF4-FFF2-40B4-BE49-F238E27FC236}">
                <a16:creationId xmlns:a16="http://schemas.microsoft.com/office/drawing/2014/main" id="{BC27F29D-2B73-4B61-A026-06D63B21BD8B}"/>
              </a:ext>
            </a:extLst>
          </p:cNvPr>
          <p:cNvSpPr/>
          <p:nvPr/>
        </p:nvSpPr>
        <p:spPr>
          <a:xfrm>
            <a:off x="5479454" y="4208643"/>
            <a:ext cx="308866" cy="315074"/>
          </a:xfrm>
          <a:prstGeom prst="ellipse">
            <a:avLst/>
          </a:prstGeom>
          <a:solidFill>
            <a:srgbClr val="C00000"/>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FFFFFF"/>
                </a:solidFill>
                <a:latin typeface="+mj-lt"/>
              </a:rPr>
              <a:t>3</a:t>
            </a:r>
          </a:p>
        </p:txBody>
      </p:sp>
      <p:sp>
        <p:nvSpPr>
          <p:cNvPr id="5" name="Rectangle 4">
            <a:extLst>
              <a:ext uri="{FF2B5EF4-FFF2-40B4-BE49-F238E27FC236}">
                <a16:creationId xmlns:a16="http://schemas.microsoft.com/office/drawing/2014/main" id="{87D6CA45-8FD4-4A09-A711-98C6D332C475}"/>
              </a:ext>
            </a:extLst>
          </p:cNvPr>
          <p:cNvSpPr/>
          <p:nvPr/>
        </p:nvSpPr>
        <p:spPr>
          <a:xfrm>
            <a:off x="457762" y="1124883"/>
            <a:ext cx="8209988" cy="5847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1800" b="1" dirty="0">
                <a:solidFill>
                  <a:schemeClr val="accent1"/>
                </a:solidFill>
              </a:rPr>
              <a:t>The set of </a:t>
            </a:r>
            <a:r>
              <a:rPr lang="en-US" sz="1800" b="1" dirty="0">
                <a:solidFill>
                  <a:schemeClr val="accent1"/>
                </a:solidFill>
                <a:latin typeface="+mn-lt"/>
                <a:ea typeface="+mn-ea"/>
                <a:cs typeface="+mn-cs"/>
              </a:rPr>
              <a:t>primers seeks to illustrate the steps in ISP’s investment support process across three main areas:</a:t>
            </a:r>
          </a:p>
        </p:txBody>
      </p:sp>
      <p:pic>
        <p:nvPicPr>
          <p:cNvPr id="21" name="Picture 20">
            <a:extLst>
              <a:ext uri="{FF2B5EF4-FFF2-40B4-BE49-F238E27FC236}">
                <a16:creationId xmlns:a16="http://schemas.microsoft.com/office/drawing/2014/main" id="{7FD9DEF0-874B-4155-AA59-1215408A08FE}"/>
              </a:ext>
            </a:extLst>
          </p:cNvPr>
          <p:cNvPicPr>
            <a:picLocks noChangeAspect="1"/>
          </p:cNvPicPr>
          <p:nvPr/>
        </p:nvPicPr>
        <p:blipFill>
          <a:blip r:embed="rId13"/>
          <a:stretch>
            <a:fillRect/>
          </a:stretch>
        </p:blipFill>
        <p:spPr>
          <a:xfrm>
            <a:off x="864228" y="2085857"/>
            <a:ext cx="2735446" cy="3647260"/>
          </a:xfrm>
          <a:prstGeom prst="rect">
            <a:avLst/>
          </a:prstGeom>
          <a:ln>
            <a:solidFill>
              <a:schemeClr val="tx1"/>
            </a:solidFill>
          </a:ln>
        </p:spPr>
      </p:pic>
      <p:pic>
        <p:nvPicPr>
          <p:cNvPr id="24" name="Picture 23">
            <a:extLst>
              <a:ext uri="{FF2B5EF4-FFF2-40B4-BE49-F238E27FC236}">
                <a16:creationId xmlns:a16="http://schemas.microsoft.com/office/drawing/2014/main" id="{1AD35C7F-BEBF-41CB-AB30-51D9D93DD9C5}"/>
              </a:ext>
            </a:extLst>
          </p:cNvPr>
          <p:cNvPicPr>
            <a:picLocks noChangeAspect="1"/>
          </p:cNvPicPr>
          <p:nvPr/>
        </p:nvPicPr>
        <p:blipFill>
          <a:blip r:embed="rId14"/>
          <a:stretch>
            <a:fillRect/>
          </a:stretch>
        </p:blipFill>
        <p:spPr>
          <a:xfrm>
            <a:off x="742827" y="2041273"/>
            <a:ext cx="2735446" cy="3647260"/>
          </a:xfrm>
          <a:prstGeom prst="rect">
            <a:avLst/>
          </a:prstGeom>
          <a:ln>
            <a:solidFill>
              <a:schemeClr val="tx1"/>
            </a:solidFill>
          </a:ln>
        </p:spPr>
      </p:pic>
      <p:pic>
        <p:nvPicPr>
          <p:cNvPr id="25" name="Picture 24">
            <a:extLst>
              <a:ext uri="{FF2B5EF4-FFF2-40B4-BE49-F238E27FC236}">
                <a16:creationId xmlns:a16="http://schemas.microsoft.com/office/drawing/2014/main" id="{F8AAE07C-6C4B-4C8B-9525-CE5DAE7745D8}"/>
              </a:ext>
            </a:extLst>
          </p:cNvPr>
          <p:cNvPicPr>
            <a:picLocks noChangeAspect="1"/>
          </p:cNvPicPr>
          <p:nvPr/>
        </p:nvPicPr>
        <p:blipFill>
          <a:blip r:embed="rId15"/>
          <a:stretch>
            <a:fillRect/>
          </a:stretch>
        </p:blipFill>
        <p:spPr>
          <a:xfrm>
            <a:off x="640312" y="1970456"/>
            <a:ext cx="2735446" cy="3647260"/>
          </a:xfrm>
          <a:prstGeom prst="rect">
            <a:avLst/>
          </a:prstGeom>
          <a:ln>
            <a:solidFill>
              <a:schemeClr val="tx1"/>
            </a:solidFill>
          </a:ln>
        </p:spPr>
      </p:pic>
    </p:spTree>
    <p:extLst>
      <p:ext uri="{BB962C8B-B14F-4D97-AF65-F5344CB8AC3E}">
        <p14:creationId xmlns:p14="http://schemas.microsoft.com/office/powerpoint/2010/main" val="4057186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5"/>
          <p:cNvSpPr txBox="1"/>
          <p:nvPr/>
        </p:nvSpPr>
        <p:spPr>
          <a:xfrm>
            <a:off x="3929974" y="0"/>
            <a:ext cx="4970835" cy="90297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Arial"/>
                <a:ea typeface="Arial"/>
                <a:cs typeface="Arial"/>
                <a:sym typeface="Arial"/>
              </a:rPr>
              <a:t>Methodology</a:t>
            </a:r>
            <a:endParaRPr sz="1400" b="0" i="0" u="none" strike="noStrike" cap="none">
              <a:solidFill>
                <a:srgbClr val="000000"/>
              </a:solidFill>
              <a:latin typeface="Arial"/>
              <a:ea typeface="Arial"/>
              <a:cs typeface="Arial"/>
              <a:sym typeface="Arial"/>
            </a:endParaRPr>
          </a:p>
        </p:txBody>
      </p:sp>
      <p:sp>
        <p:nvSpPr>
          <p:cNvPr id="127" name="Google Shape;127;p15"/>
          <p:cNvSpPr/>
          <p:nvPr/>
        </p:nvSpPr>
        <p:spPr>
          <a:xfrm>
            <a:off x="552449" y="1804989"/>
            <a:ext cx="3918667" cy="5842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accent1"/>
                </a:solidFill>
              </a:rPr>
              <a:t>Each primer is informed by the</a:t>
            </a:r>
            <a:r>
              <a:rPr lang="en-US" sz="1600" b="1" dirty="0">
                <a:solidFill>
                  <a:schemeClr val="accent1"/>
                </a:solidFill>
                <a:latin typeface="+mn-lt"/>
                <a:ea typeface="+mn-ea"/>
                <a:cs typeface="+mn-cs"/>
              </a:rPr>
              <a:t> rich portfolio of ISP engagements…</a:t>
            </a:r>
            <a:endParaRPr sz="1600" b="1" dirty="0">
              <a:solidFill>
                <a:schemeClr val="accent1"/>
              </a:solidFill>
              <a:latin typeface="+mn-lt"/>
              <a:ea typeface="+mn-ea"/>
              <a:cs typeface="+mn-cs"/>
            </a:endParaRPr>
          </a:p>
        </p:txBody>
      </p:sp>
      <p:sp>
        <p:nvSpPr>
          <p:cNvPr id="130" name="Google Shape;130;p15"/>
          <p:cNvSpPr/>
          <p:nvPr/>
        </p:nvSpPr>
        <p:spPr>
          <a:xfrm>
            <a:off x="4506601" y="1894060"/>
            <a:ext cx="4310530" cy="5841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accent1"/>
                </a:solidFill>
                <a:latin typeface="+mn-lt"/>
                <a:ea typeface="+mn-ea"/>
                <a:cs typeface="+mn-cs"/>
              </a:rPr>
              <a:t>… and targeted interviews with DC and Mission staff that have engaged with ISP repeatedly</a:t>
            </a:r>
            <a:endParaRPr sz="1600" b="1" dirty="0">
              <a:solidFill>
                <a:schemeClr val="accent1"/>
              </a:solidFill>
              <a:latin typeface="+mn-lt"/>
              <a:ea typeface="+mn-ea"/>
              <a:cs typeface="+mn-cs"/>
            </a:endParaRPr>
          </a:p>
        </p:txBody>
      </p:sp>
      <p:sp>
        <p:nvSpPr>
          <p:cNvPr id="132" name="Google Shape;132;p15"/>
          <p:cNvSpPr/>
          <p:nvPr/>
        </p:nvSpPr>
        <p:spPr>
          <a:xfrm>
            <a:off x="552449" y="5082999"/>
            <a:ext cx="3619501" cy="246221"/>
          </a:xfrm>
          <a:prstGeom prst="rect">
            <a:avLst/>
          </a:prstGeom>
          <a:noFill/>
          <a:ln>
            <a:noFill/>
          </a:ln>
        </p:spPr>
        <p:txBody>
          <a:bodyPr spcFirstLastPara="1" wrap="square" lIns="91425" tIns="45700" rIns="91425" bIns="45700" anchor="t" anchorCtr="0">
            <a:noAutofit/>
          </a:bodyPr>
          <a:lstStyle/>
          <a:p>
            <a:r>
              <a:rPr lang="en-US" sz="800" b="1" i="1" dirty="0"/>
              <a:t>Non-exhaustive listing of relevant engagements</a:t>
            </a:r>
          </a:p>
        </p:txBody>
      </p:sp>
      <p:pic>
        <p:nvPicPr>
          <p:cNvPr id="2" name="Picture 1">
            <a:extLst>
              <a:ext uri="{FF2B5EF4-FFF2-40B4-BE49-F238E27FC236}">
                <a16:creationId xmlns:a16="http://schemas.microsoft.com/office/drawing/2014/main" id="{D62A6B0D-28FB-456F-AD33-04A122DDA069}"/>
              </a:ext>
            </a:extLst>
          </p:cNvPr>
          <p:cNvPicPr>
            <a:picLocks noChangeAspect="1"/>
          </p:cNvPicPr>
          <p:nvPr/>
        </p:nvPicPr>
        <p:blipFill>
          <a:blip r:embed="rId3"/>
          <a:stretch>
            <a:fillRect/>
          </a:stretch>
        </p:blipFill>
        <p:spPr>
          <a:xfrm>
            <a:off x="552449" y="2553415"/>
            <a:ext cx="3619501" cy="2529584"/>
          </a:xfrm>
          <a:prstGeom prst="rect">
            <a:avLst/>
          </a:prstGeom>
        </p:spPr>
      </p:pic>
      <p:pic>
        <p:nvPicPr>
          <p:cNvPr id="3" name="Picture 2">
            <a:extLst>
              <a:ext uri="{FF2B5EF4-FFF2-40B4-BE49-F238E27FC236}">
                <a16:creationId xmlns:a16="http://schemas.microsoft.com/office/drawing/2014/main" id="{11435BEA-CE2C-4751-95B1-4CFEF9897F28}"/>
              </a:ext>
            </a:extLst>
          </p:cNvPr>
          <p:cNvPicPr>
            <a:picLocks noChangeAspect="1"/>
          </p:cNvPicPr>
          <p:nvPr/>
        </p:nvPicPr>
        <p:blipFill>
          <a:blip r:embed="rId4"/>
          <a:stretch>
            <a:fillRect/>
          </a:stretch>
        </p:blipFill>
        <p:spPr>
          <a:xfrm>
            <a:off x="4732182" y="2753115"/>
            <a:ext cx="3859369" cy="191611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2000142-A816-4AE1-B37A-2DFF8D18E03D}"/>
              </a:ext>
            </a:extLst>
          </p:cNvPr>
          <p:cNvGraphicFramePr>
            <a:graphicFrameLocks noChangeAspect="1"/>
          </p:cNvGraphicFramePr>
          <p:nvPr>
            <p:custDataLst>
              <p:tags r:id="rId2"/>
            </p:custDataLst>
            <p:extLst>
              <p:ext uri="{D42A27DB-BD31-4B8C-83A1-F6EECF244321}">
                <p14:modId xmlns:p14="http://schemas.microsoft.com/office/powerpoint/2010/main" val="6814766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98" name="think-cell Slide" r:id="rId8" imgW="216" imgH="216" progId="TCLayout.ActiveDocument.1">
                  <p:embed/>
                </p:oleObj>
              </mc:Choice>
              <mc:Fallback>
                <p:oleObj name="think-cell Slide" r:id="rId8" imgW="216" imgH="216" progId="TCLayout.ActiveDocument.1">
                  <p:embed/>
                  <p:pic>
                    <p:nvPicPr>
                      <p:cNvPr id="6" name="Object 5" hidden="1">
                        <a:extLst>
                          <a:ext uri="{FF2B5EF4-FFF2-40B4-BE49-F238E27FC236}">
                            <a16:creationId xmlns:a16="http://schemas.microsoft.com/office/drawing/2014/main" id="{72000142-A816-4AE1-B37A-2DFF8D18E03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99346F01-04DD-428E-A35B-DA15DC99676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dirty="0">
              <a:latin typeface="Arial" panose="020B0604020202020204" pitchFamily="34" charset="0"/>
              <a:sym typeface="Arial" panose="020B0604020202020204" pitchFamily="34" charset="0"/>
            </a:endParaRPr>
          </a:p>
        </p:txBody>
      </p:sp>
      <p:sp>
        <p:nvSpPr>
          <p:cNvPr id="14" name="Rectangle 13">
            <a:hlinkClick r:id="rId10" action="ppaction://hlinksldjump"/>
            <a:extLst>
              <a:ext uri="{FF2B5EF4-FFF2-40B4-BE49-F238E27FC236}">
                <a16:creationId xmlns:a16="http://schemas.microsoft.com/office/drawing/2014/main" id="{342707E6-56DF-4B67-911B-7404D3BB4988}"/>
              </a:ext>
            </a:extLst>
          </p:cNvPr>
          <p:cNvSpPr/>
          <p:nvPr>
            <p:custDataLst>
              <p:tags r:id="rId4"/>
            </p:custDataLst>
          </p:nvPr>
        </p:nvSpPr>
        <p:spPr bwMode="gray">
          <a:xfrm>
            <a:off x="3113088" y="2817813"/>
            <a:ext cx="2917825" cy="407988"/>
          </a:xfrm>
          <a:prstGeom prst="rect">
            <a:avLst/>
          </a:prstGeom>
          <a:solidFill>
            <a:srgbClr val="D6D7D9"/>
          </a:solidFill>
          <a:ln w="38100" cap="flat" cmpd="sng" algn="ctr">
            <a:solidFill>
              <a:schemeClr val="bg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80963" tIns="82550" rIns="0" bIns="80963" numCol="1" spcCol="0" rtlCol="0" anchor="ctr" anchorCtr="0">
            <a:noAutofit/>
          </a:bodyPr>
          <a:lstStyle/>
          <a:p>
            <a:pPr>
              <a:spcBef>
                <a:spcPct val="0"/>
              </a:spcBef>
              <a:spcAft>
                <a:spcPct val="0"/>
              </a:spcAft>
            </a:pPr>
            <a:r>
              <a:rPr lang="en-US" sz="1600">
                <a:solidFill>
                  <a:schemeClr val="tx1"/>
                </a:solidFill>
              </a:rPr>
              <a:t>Introduction		</a:t>
            </a:r>
            <a:endParaRPr lang="en-US" sz="1600" dirty="0">
              <a:solidFill>
                <a:schemeClr val="tx1"/>
              </a:solidFill>
            </a:endParaRPr>
          </a:p>
        </p:txBody>
      </p:sp>
      <p:sp>
        <p:nvSpPr>
          <p:cNvPr id="9" name="Rectangle 8">
            <a:hlinkClick r:id="rId11" action="ppaction://hlinksldjump"/>
            <a:extLst>
              <a:ext uri="{FF2B5EF4-FFF2-40B4-BE49-F238E27FC236}">
                <a16:creationId xmlns:a16="http://schemas.microsoft.com/office/drawing/2014/main" id="{2F736BD4-3C90-4E3D-BEA5-061249FCC84C}"/>
              </a:ext>
            </a:extLst>
          </p:cNvPr>
          <p:cNvSpPr/>
          <p:nvPr>
            <p:custDataLst>
              <p:tags r:id="rId5"/>
            </p:custDataLst>
          </p:nvPr>
        </p:nvSpPr>
        <p:spPr bwMode="gray">
          <a:xfrm>
            <a:off x="3113088" y="3225800"/>
            <a:ext cx="2917825" cy="406400"/>
          </a:xfrm>
          <a:prstGeom prst="rect">
            <a:avLst/>
          </a:prstGeom>
          <a:solidFill>
            <a:srgbClr val="D6D7D9"/>
          </a:solidFill>
          <a:ln w="38100" cap="flat" cmpd="sng" algn="ctr">
            <a:solidFill>
              <a:schemeClr val="bg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80963" tIns="80963" rIns="0" bIns="80963" numCol="1" spcCol="0" rtlCol="0" anchor="ctr" anchorCtr="0">
            <a:noAutofit/>
          </a:bodyPr>
          <a:lstStyle/>
          <a:p>
            <a:pPr>
              <a:spcBef>
                <a:spcPct val="0"/>
              </a:spcBef>
              <a:spcAft>
                <a:spcPct val="0"/>
              </a:spcAft>
            </a:pPr>
            <a:r>
              <a:rPr lang="en-US" sz="1600">
                <a:solidFill>
                  <a:schemeClr val="tx1"/>
                </a:solidFill>
              </a:rPr>
              <a:t>Primers</a:t>
            </a:r>
            <a:endParaRPr lang="en-US" sz="1600" dirty="0">
              <a:solidFill>
                <a:schemeClr val="tx1"/>
              </a:solidFill>
            </a:endParaRPr>
          </a:p>
        </p:txBody>
      </p:sp>
      <p:sp>
        <p:nvSpPr>
          <p:cNvPr id="15" name="Rectangle 14">
            <a:extLst>
              <a:ext uri="{FF2B5EF4-FFF2-40B4-BE49-F238E27FC236}">
                <a16:creationId xmlns:a16="http://schemas.microsoft.com/office/drawing/2014/main" id="{59FCCF16-77B6-421B-A06A-FD55CE585D52}"/>
              </a:ext>
            </a:extLst>
          </p:cNvPr>
          <p:cNvSpPr/>
          <p:nvPr>
            <p:custDataLst>
              <p:tags r:id="rId6"/>
            </p:custDataLst>
          </p:nvPr>
        </p:nvSpPr>
        <p:spPr bwMode="gray">
          <a:xfrm>
            <a:off x="3113088" y="3632200"/>
            <a:ext cx="2917825" cy="407988"/>
          </a:xfrm>
          <a:prstGeom prst="rect">
            <a:avLst/>
          </a:prstGeom>
          <a:solidFill>
            <a:schemeClr val="accent1"/>
          </a:solidFill>
          <a:ln w="38100" cap="flat" cmpd="sng" algn="ctr">
            <a:solidFill>
              <a:schemeClr val="bg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80963" tIns="80963" rIns="0" bIns="82550" numCol="1" spcCol="0" rtlCol="0" anchor="ctr" anchorCtr="0">
            <a:noAutofit/>
          </a:bodyPr>
          <a:lstStyle/>
          <a:p>
            <a:pPr>
              <a:spcBef>
                <a:spcPct val="0"/>
              </a:spcBef>
              <a:spcAft>
                <a:spcPct val="0"/>
              </a:spcAft>
            </a:pPr>
            <a:r>
              <a:rPr lang="en-US" sz="1600" b="1">
                <a:solidFill>
                  <a:schemeClr val="bg1"/>
                </a:solidFill>
              </a:rPr>
              <a:t>Insights</a:t>
            </a:r>
            <a:endParaRPr lang="en-US" sz="1600" b="1" dirty="0">
              <a:solidFill>
                <a:schemeClr val="bg1"/>
              </a:solidFill>
            </a:endParaRPr>
          </a:p>
        </p:txBody>
      </p:sp>
    </p:spTree>
    <p:extLst>
      <p:ext uri="{BB962C8B-B14F-4D97-AF65-F5344CB8AC3E}">
        <p14:creationId xmlns:p14="http://schemas.microsoft.com/office/powerpoint/2010/main" val="3819319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19"/>
          <p:cNvSpPr txBox="1"/>
          <p:nvPr/>
        </p:nvSpPr>
        <p:spPr>
          <a:xfrm>
            <a:off x="3929974" y="0"/>
            <a:ext cx="4970835" cy="90297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200"/>
              <a:buFont typeface="Arial"/>
              <a:buNone/>
            </a:pPr>
            <a:endParaRPr sz="1400" b="0" i="0" u="none" strike="noStrike" cap="none" dirty="0">
              <a:solidFill>
                <a:srgbClr val="000000"/>
              </a:solidFill>
              <a:latin typeface="Arial"/>
              <a:ea typeface="Arial"/>
              <a:cs typeface="Arial"/>
              <a:sym typeface="Arial"/>
            </a:endParaRPr>
          </a:p>
        </p:txBody>
      </p:sp>
      <p:sp>
        <p:nvSpPr>
          <p:cNvPr id="44" name="object 8">
            <a:extLst>
              <a:ext uri="{FF2B5EF4-FFF2-40B4-BE49-F238E27FC236}">
                <a16:creationId xmlns:a16="http://schemas.microsoft.com/office/drawing/2014/main" id="{8A67F930-422D-475C-82FB-0E7D2E27E4C3}"/>
              </a:ext>
            </a:extLst>
          </p:cNvPr>
          <p:cNvSpPr txBox="1"/>
          <p:nvPr/>
        </p:nvSpPr>
        <p:spPr>
          <a:xfrm>
            <a:off x="369647" y="2310039"/>
            <a:ext cx="3848101" cy="2495549"/>
          </a:xfrm>
          <a:prstGeom prst="rect">
            <a:avLst/>
          </a:prstGeom>
          <a:noFill/>
        </p:spPr>
        <p:txBody>
          <a:bodyPr vert="horz" wrap="square" lIns="91440" tIns="91440" rIns="91440" bIns="91440" rtlCol="0" anchor="t">
            <a:noAutofit/>
          </a:bodyPr>
          <a:lstStyle/>
          <a:p>
            <a:pPr lvl="1">
              <a:spcAft>
                <a:spcPts val="600"/>
              </a:spcAft>
              <a:buSzPts val="1400"/>
              <a:tabLst>
                <a:tab pos="114300" algn="l"/>
              </a:tabLst>
            </a:pPr>
            <a:r>
              <a:rPr lang="en-US" dirty="0">
                <a:solidFill>
                  <a:schemeClr val="dk1"/>
                </a:solidFill>
              </a:rPr>
              <a:t>Horticulture export to Europe was an opportunity due to:</a:t>
            </a:r>
          </a:p>
          <a:p>
            <a:pPr marL="228600" lvl="1" indent="-228600">
              <a:spcAft>
                <a:spcPts val="600"/>
              </a:spcAft>
              <a:buSzPts val="1400"/>
              <a:buAutoNum type="romanLcParenR"/>
              <a:tabLst>
                <a:tab pos="114300" algn="l"/>
              </a:tabLst>
            </a:pPr>
            <a:r>
              <a:rPr lang="en-US" dirty="0">
                <a:solidFill>
                  <a:schemeClr val="dk1"/>
                </a:solidFill>
              </a:rPr>
              <a:t>Growing demand in Europe for high-quality fresh produce</a:t>
            </a:r>
          </a:p>
          <a:p>
            <a:pPr marL="228600" lvl="1" indent="-228600">
              <a:spcAft>
                <a:spcPts val="600"/>
              </a:spcAft>
              <a:buSzPts val="1400"/>
              <a:buAutoNum type="romanLcParenR"/>
              <a:tabLst>
                <a:tab pos="114300" algn="l"/>
              </a:tabLst>
            </a:pPr>
            <a:r>
              <a:rPr lang="en-US" dirty="0">
                <a:solidFill>
                  <a:schemeClr val="dk1"/>
                </a:solidFill>
              </a:rPr>
              <a:t>Difficulties in the Kenyan horticulture market in meeting minimum residue levels due to over-application of chemicals</a:t>
            </a:r>
          </a:p>
          <a:p>
            <a:pPr marL="228600" lvl="1" indent="-228600">
              <a:spcAft>
                <a:spcPts val="600"/>
              </a:spcAft>
              <a:buSzPts val="1400"/>
              <a:buAutoNum type="romanLcParenR"/>
              <a:tabLst>
                <a:tab pos="114300" algn="l"/>
              </a:tabLst>
            </a:pPr>
            <a:r>
              <a:rPr lang="en-US" dirty="0">
                <a:solidFill>
                  <a:schemeClr val="dk1"/>
                </a:solidFill>
              </a:rPr>
              <a:t>Expansion of the national airline, bringing new direct routes from Kigali to Europe at affordable/subsidized prices</a:t>
            </a:r>
          </a:p>
        </p:txBody>
      </p:sp>
      <p:sp>
        <p:nvSpPr>
          <p:cNvPr id="45" name="object 8">
            <a:extLst>
              <a:ext uri="{FF2B5EF4-FFF2-40B4-BE49-F238E27FC236}">
                <a16:creationId xmlns:a16="http://schemas.microsoft.com/office/drawing/2014/main" id="{55093F44-006D-4615-BB86-3F6BD304581D}"/>
              </a:ext>
            </a:extLst>
          </p:cNvPr>
          <p:cNvSpPr txBox="1"/>
          <p:nvPr/>
        </p:nvSpPr>
        <p:spPr>
          <a:xfrm>
            <a:off x="208399" y="1815838"/>
            <a:ext cx="3593676" cy="381681"/>
          </a:xfrm>
          <a:prstGeom prst="rect">
            <a:avLst/>
          </a:prstGeom>
          <a:noFill/>
        </p:spPr>
        <p:txBody>
          <a:bodyPr vert="horz" wrap="square" lIns="91440" tIns="91440" rIns="91440" bIns="91440" rtlCol="0" anchor="ctr">
            <a:noAutofit/>
          </a:bodyPr>
          <a:lstStyle/>
          <a:p>
            <a:pPr lvl="1" algn="ctr">
              <a:spcAft>
                <a:spcPts val="600"/>
              </a:spcAft>
              <a:buSzPts val="1400"/>
              <a:tabLst>
                <a:tab pos="114300" algn="l"/>
              </a:tabLst>
            </a:pPr>
            <a:r>
              <a:rPr lang="en-US" sz="1600" b="1" dirty="0">
                <a:solidFill>
                  <a:schemeClr val="dk1"/>
                </a:solidFill>
              </a:rPr>
              <a:t>Opportunity</a:t>
            </a:r>
          </a:p>
        </p:txBody>
      </p:sp>
      <p:sp>
        <p:nvSpPr>
          <p:cNvPr id="46" name="object 8">
            <a:extLst>
              <a:ext uri="{FF2B5EF4-FFF2-40B4-BE49-F238E27FC236}">
                <a16:creationId xmlns:a16="http://schemas.microsoft.com/office/drawing/2014/main" id="{0C9CC065-3B9B-45CD-BCF5-E17D78A4F2E2}"/>
              </a:ext>
            </a:extLst>
          </p:cNvPr>
          <p:cNvSpPr txBox="1"/>
          <p:nvPr/>
        </p:nvSpPr>
        <p:spPr>
          <a:xfrm>
            <a:off x="4572001" y="1734292"/>
            <a:ext cx="4210050" cy="381681"/>
          </a:xfrm>
          <a:prstGeom prst="rect">
            <a:avLst/>
          </a:prstGeom>
          <a:noFill/>
        </p:spPr>
        <p:txBody>
          <a:bodyPr vert="horz" wrap="square" lIns="91440" tIns="91440" rIns="91440" bIns="91440" rtlCol="0" anchor="ctr">
            <a:noAutofit/>
          </a:bodyPr>
          <a:lstStyle/>
          <a:p>
            <a:pPr lvl="1" algn="ctr">
              <a:spcAft>
                <a:spcPts val="600"/>
              </a:spcAft>
              <a:buSzPts val="1400"/>
              <a:tabLst>
                <a:tab pos="114300" algn="l"/>
              </a:tabLst>
            </a:pPr>
            <a:r>
              <a:rPr lang="en-US" sz="1600" b="1" dirty="0">
                <a:solidFill>
                  <a:schemeClr val="dk1"/>
                </a:solidFill>
              </a:rPr>
              <a:t>Four value chains presented a viable business case for commercial investment</a:t>
            </a:r>
          </a:p>
        </p:txBody>
      </p:sp>
      <p:sp>
        <p:nvSpPr>
          <p:cNvPr id="2" name="Isosceles Triangle 1">
            <a:extLst>
              <a:ext uri="{FF2B5EF4-FFF2-40B4-BE49-F238E27FC236}">
                <a16:creationId xmlns:a16="http://schemas.microsoft.com/office/drawing/2014/main" id="{40182B05-0960-4DD8-9C12-42E68B684383}"/>
              </a:ext>
            </a:extLst>
          </p:cNvPr>
          <p:cNvSpPr/>
          <p:nvPr/>
        </p:nvSpPr>
        <p:spPr>
          <a:xfrm rot="5400000">
            <a:off x="3318920" y="3334561"/>
            <a:ext cx="2289073" cy="446502"/>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2ED86F6C-CDD2-4A61-8692-4EB8854FECC3}"/>
              </a:ext>
            </a:extLst>
          </p:cNvPr>
          <p:cNvCxnSpPr>
            <a:cxnSpLocks/>
          </p:cNvCxnSpPr>
          <p:nvPr/>
        </p:nvCxnSpPr>
        <p:spPr>
          <a:xfrm>
            <a:off x="208399" y="2296897"/>
            <a:ext cx="3867150" cy="0"/>
          </a:xfrm>
          <a:prstGeom prst="line">
            <a:avLst/>
          </a:prstGeom>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4018ADBC-80CF-4E3D-9D54-39317FFAB31D}"/>
              </a:ext>
            </a:extLst>
          </p:cNvPr>
          <p:cNvCxnSpPr>
            <a:cxnSpLocks/>
          </p:cNvCxnSpPr>
          <p:nvPr/>
        </p:nvCxnSpPr>
        <p:spPr>
          <a:xfrm>
            <a:off x="5133662" y="2352125"/>
            <a:ext cx="2759041" cy="0"/>
          </a:xfrm>
          <a:prstGeom prst="line">
            <a:avLst/>
          </a:prstGeom>
          <a:ln/>
        </p:spPr>
        <p:style>
          <a:lnRef idx="1">
            <a:schemeClr val="dk1"/>
          </a:lnRef>
          <a:fillRef idx="0">
            <a:schemeClr val="dk1"/>
          </a:fillRef>
          <a:effectRef idx="0">
            <a:schemeClr val="dk1"/>
          </a:effectRef>
          <a:fontRef idx="minor">
            <a:schemeClr val="tx1"/>
          </a:fontRef>
        </p:style>
      </p:cxnSp>
      <p:sp>
        <p:nvSpPr>
          <p:cNvPr id="53" name="Rectangle 52">
            <a:extLst>
              <a:ext uri="{FF2B5EF4-FFF2-40B4-BE49-F238E27FC236}">
                <a16:creationId xmlns:a16="http://schemas.microsoft.com/office/drawing/2014/main" id="{BE01D2F8-2ED9-4944-865D-A9CCD0F786EC}"/>
              </a:ext>
            </a:extLst>
          </p:cNvPr>
          <p:cNvSpPr/>
          <p:nvPr/>
        </p:nvSpPr>
        <p:spPr>
          <a:xfrm>
            <a:off x="238225" y="1118576"/>
            <a:ext cx="8393221" cy="400110"/>
          </a:xfrm>
          <a:prstGeom prst="rect">
            <a:avLst/>
          </a:prstGeom>
        </p:spPr>
        <p:txBody>
          <a:bodyPr wrap="square">
            <a:spAutoFit/>
          </a:bodyPr>
          <a:lstStyle/>
          <a:p>
            <a:r>
              <a:rPr lang="en-US" sz="2000" b="1" dirty="0">
                <a:solidFill>
                  <a:schemeClr val="accent1"/>
                </a:solidFill>
                <a:latin typeface="Gill Sans MT" panose="020B0502020104020203" pitchFamily="34" charset="0"/>
              </a:rPr>
              <a:t>Example from Rwanda</a:t>
            </a:r>
          </a:p>
        </p:txBody>
      </p:sp>
      <p:sp>
        <p:nvSpPr>
          <p:cNvPr id="19" name="Rectangle 18">
            <a:extLst>
              <a:ext uri="{FF2B5EF4-FFF2-40B4-BE49-F238E27FC236}">
                <a16:creationId xmlns:a16="http://schemas.microsoft.com/office/drawing/2014/main" id="{FF325CB3-752D-4C5A-B234-FAC911C96F18}"/>
              </a:ext>
            </a:extLst>
          </p:cNvPr>
          <p:cNvSpPr/>
          <p:nvPr/>
        </p:nvSpPr>
        <p:spPr>
          <a:xfrm>
            <a:off x="208399" y="5159512"/>
            <a:ext cx="8393221" cy="707886"/>
          </a:xfrm>
          <a:prstGeom prst="rect">
            <a:avLst/>
          </a:prstGeom>
        </p:spPr>
        <p:txBody>
          <a:bodyPr wrap="square">
            <a:spAutoFit/>
          </a:bodyPr>
          <a:lstStyle/>
          <a:p>
            <a:pPr algn="ctr"/>
            <a:r>
              <a:rPr lang="en-US" sz="2000" b="1" dirty="0">
                <a:solidFill>
                  <a:schemeClr val="accent1"/>
                </a:solidFill>
                <a:latin typeface="Gill Sans MT" panose="020B0502020104020203" pitchFamily="34" charset="0"/>
              </a:rPr>
              <a:t>What does it take to identify commercial investment opportunities for development impact? </a:t>
            </a:r>
          </a:p>
        </p:txBody>
      </p:sp>
      <p:pic>
        <p:nvPicPr>
          <p:cNvPr id="4" name="Picture 3">
            <a:extLst>
              <a:ext uri="{FF2B5EF4-FFF2-40B4-BE49-F238E27FC236}">
                <a16:creationId xmlns:a16="http://schemas.microsoft.com/office/drawing/2014/main" id="{7F4F04B8-6D23-49FB-8A23-E691549C19ED}"/>
              </a:ext>
            </a:extLst>
          </p:cNvPr>
          <p:cNvPicPr>
            <a:picLocks noChangeAspect="1"/>
          </p:cNvPicPr>
          <p:nvPr/>
        </p:nvPicPr>
        <p:blipFill>
          <a:blip r:embed="rId3"/>
          <a:stretch>
            <a:fillRect/>
          </a:stretch>
        </p:blipFill>
        <p:spPr>
          <a:xfrm>
            <a:off x="4903795" y="2573136"/>
            <a:ext cx="3332744" cy="1969349"/>
          </a:xfrm>
          <a:prstGeom prst="rect">
            <a:avLst/>
          </a:prstGeom>
        </p:spPr>
      </p:pic>
    </p:spTree>
    <p:extLst>
      <p:ext uri="{BB962C8B-B14F-4D97-AF65-F5344CB8AC3E}">
        <p14:creationId xmlns:p14="http://schemas.microsoft.com/office/powerpoint/2010/main" val="1710447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19"/>
          <p:cNvSpPr txBox="1"/>
          <p:nvPr/>
        </p:nvSpPr>
        <p:spPr>
          <a:xfrm>
            <a:off x="2630466" y="0"/>
            <a:ext cx="6270343" cy="902970"/>
          </a:xfrm>
          <a:prstGeom prst="rect">
            <a:avLst/>
          </a:prstGeom>
          <a:noFill/>
          <a:ln>
            <a:noFill/>
          </a:ln>
        </p:spPr>
        <p:txBody>
          <a:bodyPr spcFirstLastPara="1" wrap="square" lIns="91425" tIns="45700" rIns="91425" bIns="45700" anchor="ctr" anchorCtr="0">
            <a:noAutofit/>
          </a:bodyPr>
          <a:lstStyle/>
          <a:p>
            <a:pPr lvl="0" algn="r">
              <a:buSzPts val="2200"/>
            </a:pPr>
            <a:r>
              <a:rPr lang="en-US" sz="2200" b="1" dirty="0">
                <a:solidFill>
                  <a:schemeClr val="lt1"/>
                </a:solidFill>
              </a:rPr>
              <a:t>Primer 1: Identifying Sectors / Products with</a:t>
            </a:r>
          </a:p>
          <a:p>
            <a:pPr lvl="0" algn="r">
              <a:buSzPts val="2200"/>
            </a:pPr>
            <a:r>
              <a:rPr lang="en-US" sz="2200" b="1" dirty="0">
                <a:solidFill>
                  <a:schemeClr val="lt1"/>
                </a:solidFill>
              </a:rPr>
              <a:t>Potential for Commercial-Scale Investment</a:t>
            </a:r>
          </a:p>
        </p:txBody>
      </p:sp>
      <p:sp>
        <p:nvSpPr>
          <p:cNvPr id="25" name="Isosceles Triangle 35">
            <a:extLst>
              <a:ext uri="{FF2B5EF4-FFF2-40B4-BE49-F238E27FC236}">
                <a16:creationId xmlns:a16="http://schemas.microsoft.com/office/drawing/2014/main" id="{FBE6FCA5-E754-4ADA-99FC-2734A43DF8DA}"/>
              </a:ext>
            </a:extLst>
          </p:cNvPr>
          <p:cNvSpPr/>
          <p:nvPr/>
        </p:nvSpPr>
        <p:spPr>
          <a:xfrm rot="10800000">
            <a:off x="745944" y="3591243"/>
            <a:ext cx="682283" cy="1282091"/>
          </a:xfrm>
          <a:custGeom>
            <a:avLst/>
            <a:gdLst/>
            <a:ahLst/>
            <a:cxnLst/>
            <a:rect l="l" t="t" r="r" b="b"/>
            <a:pathLst>
              <a:path w="2174399" h="2098425">
                <a:moveTo>
                  <a:pt x="1083091" y="0"/>
                </a:moveTo>
                <a:lnTo>
                  <a:pt x="2174399" y="1839612"/>
                </a:lnTo>
                <a:cubicBezTo>
                  <a:pt x="2081791" y="1986998"/>
                  <a:pt x="1630749" y="2098425"/>
                  <a:pt x="1088403" y="2098425"/>
                </a:cubicBezTo>
                <a:cubicBezTo>
                  <a:pt x="540681" y="2098425"/>
                  <a:pt x="86082" y="1984778"/>
                  <a:pt x="0" y="1835116"/>
                </a:cubicBezTo>
                <a:close/>
              </a:path>
            </a:pathLst>
          </a:custGeom>
          <a:solidFill>
            <a:schemeClr val="accent1">
              <a:alpha val="2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26" name="Isosceles Triangle 35">
            <a:extLst>
              <a:ext uri="{FF2B5EF4-FFF2-40B4-BE49-F238E27FC236}">
                <a16:creationId xmlns:a16="http://schemas.microsoft.com/office/drawing/2014/main" id="{1B6C64B5-E630-42EA-BEE3-FC961471B191}"/>
              </a:ext>
            </a:extLst>
          </p:cNvPr>
          <p:cNvSpPr/>
          <p:nvPr/>
        </p:nvSpPr>
        <p:spPr>
          <a:xfrm rot="10800000">
            <a:off x="361949" y="2281043"/>
            <a:ext cx="1432523" cy="2592290"/>
          </a:xfrm>
          <a:custGeom>
            <a:avLst/>
            <a:gdLst>
              <a:gd name="connsiteX0" fmla="*/ 583932 w 1170912"/>
              <a:gd name="connsiteY0" fmla="*/ 0 h 1523470"/>
              <a:gd name="connsiteX1" fmla="*/ 1170912 w 1170912"/>
              <a:gd name="connsiteY1" fmla="*/ 1385256 h 1523470"/>
              <a:gd name="connsiteX2" fmla="*/ 585696 w 1170912"/>
              <a:gd name="connsiteY2" fmla="*/ 1523470 h 1523470"/>
              <a:gd name="connsiteX3" fmla="*/ 480 w 1170912"/>
              <a:gd name="connsiteY3" fmla="*/ 1385256 h 1523470"/>
              <a:gd name="connsiteX4" fmla="*/ 536 w 1170912"/>
              <a:gd name="connsiteY4" fmla="*/ 1385126 h 1523470"/>
              <a:gd name="connsiteX5" fmla="*/ 0 w 1170912"/>
              <a:gd name="connsiteY5" fmla="*/ 1385126 h 1523470"/>
              <a:gd name="connsiteX6" fmla="*/ 583932 w 1170912"/>
              <a:gd name="connsiteY6" fmla="*/ 0 h 152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912" h="1523470">
                <a:moveTo>
                  <a:pt x="583932" y="0"/>
                </a:moveTo>
                <a:lnTo>
                  <a:pt x="1170912" y="1385256"/>
                </a:lnTo>
                <a:cubicBezTo>
                  <a:pt x="1170912" y="1461589"/>
                  <a:pt x="908902" y="1523470"/>
                  <a:pt x="585696" y="1523470"/>
                </a:cubicBezTo>
                <a:cubicBezTo>
                  <a:pt x="262490" y="1523470"/>
                  <a:pt x="480" y="1461589"/>
                  <a:pt x="480" y="1385256"/>
                </a:cubicBezTo>
                <a:cubicBezTo>
                  <a:pt x="499" y="1385213"/>
                  <a:pt x="517" y="1385169"/>
                  <a:pt x="536" y="1385126"/>
                </a:cubicBezTo>
                <a:lnTo>
                  <a:pt x="0" y="1385126"/>
                </a:lnTo>
                <a:lnTo>
                  <a:pt x="583932" y="0"/>
                </a:lnTo>
                <a:close/>
              </a:path>
            </a:pathLst>
          </a:custGeom>
          <a:solidFill>
            <a:schemeClr val="accent1">
              <a:alpha val="2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27" name="Isosceles Triangle 35">
            <a:extLst>
              <a:ext uri="{FF2B5EF4-FFF2-40B4-BE49-F238E27FC236}">
                <a16:creationId xmlns:a16="http://schemas.microsoft.com/office/drawing/2014/main" id="{5DD11C85-C864-45A7-B4AA-2354D45F6811}"/>
              </a:ext>
            </a:extLst>
          </p:cNvPr>
          <p:cNvSpPr/>
          <p:nvPr/>
        </p:nvSpPr>
        <p:spPr>
          <a:xfrm rot="10800000">
            <a:off x="507491" y="2793372"/>
            <a:ext cx="1141438" cy="2079962"/>
          </a:xfrm>
          <a:custGeom>
            <a:avLst/>
            <a:gdLst/>
            <a:ahLst/>
            <a:cxnLst/>
            <a:rect l="l" t="t" r="r" b="b"/>
            <a:pathLst>
              <a:path w="2975103" h="2784225">
                <a:moveTo>
                  <a:pt x="1483000" y="0"/>
                </a:moveTo>
                <a:lnTo>
                  <a:pt x="2975103" y="2515230"/>
                </a:lnTo>
                <a:cubicBezTo>
                  <a:pt x="2868527" y="2667838"/>
                  <a:pt x="2243451" y="2784225"/>
                  <a:pt x="1488476" y="2784225"/>
                </a:cubicBezTo>
                <a:cubicBezTo>
                  <a:pt x="729170" y="2784225"/>
                  <a:pt x="101255" y="2666498"/>
                  <a:pt x="0" y="2512695"/>
                </a:cubicBezTo>
                <a:close/>
              </a:path>
            </a:pathLst>
          </a:custGeom>
          <a:solidFill>
            <a:schemeClr val="accent1">
              <a:alpha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cxnSp>
        <p:nvCxnSpPr>
          <p:cNvPr id="28" name="Straight Arrow Connector 27">
            <a:extLst>
              <a:ext uri="{FF2B5EF4-FFF2-40B4-BE49-F238E27FC236}">
                <a16:creationId xmlns:a16="http://schemas.microsoft.com/office/drawing/2014/main" id="{D266893A-892C-428C-AE49-D30A661866F2}"/>
              </a:ext>
            </a:extLst>
          </p:cNvPr>
          <p:cNvCxnSpPr>
            <a:cxnSpLocks/>
          </p:cNvCxnSpPr>
          <p:nvPr/>
        </p:nvCxnSpPr>
        <p:spPr>
          <a:xfrm flipV="1">
            <a:off x="1069124" y="2283949"/>
            <a:ext cx="824631" cy="0"/>
          </a:xfrm>
          <a:prstGeom prst="straightConnector1">
            <a:avLst/>
          </a:prstGeom>
          <a:ln w="3175">
            <a:solidFill>
              <a:srgbClr val="C2113B"/>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8B2D01B-C054-4EE3-B4FC-0B084443D188}"/>
              </a:ext>
            </a:extLst>
          </p:cNvPr>
          <p:cNvCxnSpPr>
            <a:cxnSpLocks/>
          </p:cNvCxnSpPr>
          <p:nvPr/>
        </p:nvCxnSpPr>
        <p:spPr>
          <a:xfrm flipV="1">
            <a:off x="1069124" y="3514056"/>
            <a:ext cx="824631" cy="0"/>
          </a:xfrm>
          <a:prstGeom prst="straightConnector1">
            <a:avLst/>
          </a:prstGeom>
          <a:ln w="3175">
            <a:solidFill>
              <a:srgbClr val="C2113B"/>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D9613AF-2B17-431D-9F22-DF3991F939BB}"/>
              </a:ext>
            </a:extLst>
          </p:cNvPr>
          <p:cNvCxnSpPr>
            <a:cxnSpLocks/>
          </p:cNvCxnSpPr>
          <p:nvPr/>
        </p:nvCxnSpPr>
        <p:spPr>
          <a:xfrm flipV="1">
            <a:off x="1069124" y="4798744"/>
            <a:ext cx="824631" cy="0"/>
          </a:xfrm>
          <a:prstGeom prst="straightConnector1">
            <a:avLst/>
          </a:prstGeom>
          <a:ln w="3175">
            <a:solidFill>
              <a:srgbClr val="C2113B"/>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EFA6BF4-6ECE-41BA-96B0-48A6E3E83937}"/>
              </a:ext>
            </a:extLst>
          </p:cNvPr>
          <p:cNvSpPr txBox="1"/>
          <p:nvPr/>
        </p:nvSpPr>
        <p:spPr>
          <a:xfrm>
            <a:off x="2478783" y="2133027"/>
            <a:ext cx="1683782" cy="430887"/>
          </a:xfrm>
          <a:prstGeom prst="rect">
            <a:avLst/>
          </a:prstGeom>
          <a:noFill/>
        </p:spPr>
        <p:txBody>
          <a:bodyPr wrap="square" lIns="0" tIns="0" rIns="0" bIns="0" rtlCol="0">
            <a:spAutoFit/>
          </a:bodyPr>
          <a:lstStyle/>
          <a:p>
            <a:r>
              <a:rPr lang="en-US" sz="1400" b="1" dirty="0">
                <a:latin typeface="+mn-lt"/>
              </a:rPr>
              <a:t>Generating a long list of products</a:t>
            </a:r>
          </a:p>
        </p:txBody>
      </p:sp>
      <p:sp>
        <p:nvSpPr>
          <p:cNvPr id="32" name="Freeform: Shape 31">
            <a:extLst>
              <a:ext uri="{FF2B5EF4-FFF2-40B4-BE49-F238E27FC236}">
                <a16:creationId xmlns:a16="http://schemas.microsoft.com/office/drawing/2014/main" id="{3E86BD0E-8BCC-41FB-911C-993CFB3C40BE}"/>
              </a:ext>
            </a:extLst>
          </p:cNvPr>
          <p:cNvSpPr/>
          <p:nvPr/>
        </p:nvSpPr>
        <p:spPr>
          <a:xfrm rot="10800000" flipH="1">
            <a:off x="665489" y="2280443"/>
            <a:ext cx="473345" cy="2849444"/>
          </a:xfrm>
          <a:custGeom>
            <a:avLst/>
            <a:gdLst>
              <a:gd name="connsiteX0" fmla="*/ 203514 w 241614"/>
              <a:gd name="connsiteY0" fmla="*/ 0 h 2501900"/>
              <a:gd name="connsiteX1" fmla="*/ 190814 w 241614"/>
              <a:gd name="connsiteY1" fmla="*/ 1524000 h 2501900"/>
              <a:gd name="connsiteX2" fmla="*/ 314 w 241614"/>
              <a:gd name="connsiteY2" fmla="*/ 2209800 h 2501900"/>
              <a:gd name="connsiteX3" fmla="*/ 241614 w 241614"/>
              <a:gd name="connsiteY3" fmla="*/ 2501900 h 2501900"/>
            </a:gdLst>
            <a:ahLst/>
            <a:cxnLst>
              <a:cxn ang="0">
                <a:pos x="connsiteX0" y="connsiteY0"/>
              </a:cxn>
              <a:cxn ang="0">
                <a:pos x="connsiteX1" y="connsiteY1"/>
              </a:cxn>
              <a:cxn ang="0">
                <a:pos x="connsiteX2" y="connsiteY2"/>
              </a:cxn>
              <a:cxn ang="0">
                <a:pos x="connsiteX3" y="connsiteY3"/>
              </a:cxn>
            </a:cxnLst>
            <a:rect l="l" t="t" r="r" b="b"/>
            <a:pathLst>
              <a:path w="241614" h="2501900">
                <a:moveTo>
                  <a:pt x="203514" y="0"/>
                </a:moveTo>
                <a:cubicBezTo>
                  <a:pt x="214097" y="577850"/>
                  <a:pt x="224681" y="1155700"/>
                  <a:pt x="190814" y="1524000"/>
                </a:cubicBezTo>
                <a:cubicBezTo>
                  <a:pt x="156947" y="1892300"/>
                  <a:pt x="-8153" y="2046817"/>
                  <a:pt x="314" y="2209800"/>
                </a:cubicBezTo>
                <a:cubicBezTo>
                  <a:pt x="8781" y="2372783"/>
                  <a:pt x="59581" y="2459567"/>
                  <a:pt x="241614" y="2501900"/>
                </a:cubicBezTo>
              </a:path>
            </a:pathLst>
          </a:custGeom>
          <a:ln>
            <a:headEnd type="triangle"/>
            <a:tailEnd type="non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sz="4000" dirty="0"/>
          </a:p>
        </p:txBody>
      </p:sp>
      <p:sp>
        <p:nvSpPr>
          <p:cNvPr id="33" name="Oval 32">
            <a:extLst>
              <a:ext uri="{FF2B5EF4-FFF2-40B4-BE49-F238E27FC236}">
                <a16:creationId xmlns:a16="http://schemas.microsoft.com/office/drawing/2014/main" id="{E83EDAF5-ECA7-4791-80A4-93FA5B963403}"/>
              </a:ext>
            </a:extLst>
          </p:cNvPr>
          <p:cNvSpPr/>
          <p:nvPr/>
        </p:nvSpPr>
        <p:spPr>
          <a:xfrm>
            <a:off x="1993802" y="2088447"/>
            <a:ext cx="391003" cy="391003"/>
          </a:xfrm>
          <a:prstGeom prst="ellipse">
            <a:avLst/>
          </a:prstGeom>
          <a:solidFill>
            <a:srgbClr val="C2113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F8F8F8"/>
                </a:solidFill>
              </a:rPr>
              <a:t>1.1</a:t>
            </a:r>
          </a:p>
        </p:txBody>
      </p:sp>
      <p:sp>
        <p:nvSpPr>
          <p:cNvPr id="34" name="Oval 33">
            <a:extLst>
              <a:ext uri="{FF2B5EF4-FFF2-40B4-BE49-F238E27FC236}">
                <a16:creationId xmlns:a16="http://schemas.microsoft.com/office/drawing/2014/main" id="{0F621B8E-973A-4E9F-A6EA-B599E02D4A7F}"/>
              </a:ext>
            </a:extLst>
          </p:cNvPr>
          <p:cNvSpPr/>
          <p:nvPr/>
        </p:nvSpPr>
        <p:spPr>
          <a:xfrm>
            <a:off x="1993802" y="3314047"/>
            <a:ext cx="391003" cy="391003"/>
          </a:xfrm>
          <a:prstGeom prst="ellipse">
            <a:avLst/>
          </a:prstGeom>
          <a:solidFill>
            <a:srgbClr val="C2113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F8F8F8"/>
                </a:solidFill>
              </a:rPr>
              <a:t>1.2</a:t>
            </a:r>
          </a:p>
        </p:txBody>
      </p:sp>
      <p:sp>
        <p:nvSpPr>
          <p:cNvPr id="35" name="Oval 34">
            <a:extLst>
              <a:ext uri="{FF2B5EF4-FFF2-40B4-BE49-F238E27FC236}">
                <a16:creationId xmlns:a16="http://schemas.microsoft.com/office/drawing/2014/main" id="{E6CB2A4B-1F21-456E-BF1D-FC8E38AE5992}"/>
              </a:ext>
            </a:extLst>
          </p:cNvPr>
          <p:cNvSpPr/>
          <p:nvPr/>
        </p:nvSpPr>
        <p:spPr>
          <a:xfrm>
            <a:off x="1993802" y="4612962"/>
            <a:ext cx="391003" cy="391003"/>
          </a:xfrm>
          <a:prstGeom prst="ellipse">
            <a:avLst/>
          </a:prstGeom>
          <a:solidFill>
            <a:srgbClr val="C2113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F8F8F8"/>
                </a:solidFill>
              </a:rPr>
              <a:t>1.3</a:t>
            </a:r>
          </a:p>
        </p:txBody>
      </p:sp>
      <p:sp>
        <p:nvSpPr>
          <p:cNvPr id="36" name="TextBox 35">
            <a:extLst>
              <a:ext uri="{FF2B5EF4-FFF2-40B4-BE49-F238E27FC236}">
                <a16:creationId xmlns:a16="http://schemas.microsoft.com/office/drawing/2014/main" id="{26CF356F-CBE1-4DB1-BF65-E83FD8FC44BD}"/>
              </a:ext>
            </a:extLst>
          </p:cNvPr>
          <p:cNvSpPr txBox="1"/>
          <p:nvPr/>
        </p:nvSpPr>
        <p:spPr>
          <a:xfrm>
            <a:off x="2478783" y="3399297"/>
            <a:ext cx="1683782" cy="430887"/>
          </a:xfrm>
          <a:prstGeom prst="rect">
            <a:avLst/>
          </a:prstGeom>
          <a:noFill/>
        </p:spPr>
        <p:txBody>
          <a:bodyPr wrap="square" lIns="0" tIns="0" rIns="0" bIns="0" rtlCol="0">
            <a:spAutoFit/>
          </a:bodyPr>
          <a:lstStyle>
            <a:defPPr>
              <a:defRPr lang="en-US"/>
            </a:defPPr>
            <a:lvl1pPr>
              <a:defRPr sz="800">
                <a:latin typeface="Gill Sans MT" panose="020B0502020104020203" pitchFamily="34" charset="0"/>
              </a:defRPr>
            </a:lvl1pPr>
          </a:lstStyle>
          <a:p>
            <a:r>
              <a:rPr lang="en-US" sz="1400" b="1" dirty="0">
                <a:latin typeface="+mn-lt"/>
              </a:rPr>
              <a:t>Shortlisting high potential products</a:t>
            </a:r>
          </a:p>
        </p:txBody>
      </p:sp>
      <p:sp>
        <p:nvSpPr>
          <p:cNvPr id="37" name="TextBox 36">
            <a:extLst>
              <a:ext uri="{FF2B5EF4-FFF2-40B4-BE49-F238E27FC236}">
                <a16:creationId xmlns:a16="http://schemas.microsoft.com/office/drawing/2014/main" id="{915D19A9-ABED-4B63-BC50-A894CF73EE89}"/>
              </a:ext>
            </a:extLst>
          </p:cNvPr>
          <p:cNvSpPr txBox="1"/>
          <p:nvPr/>
        </p:nvSpPr>
        <p:spPr>
          <a:xfrm>
            <a:off x="2478783" y="4530021"/>
            <a:ext cx="1907868" cy="861774"/>
          </a:xfrm>
          <a:prstGeom prst="rect">
            <a:avLst/>
          </a:prstGeom>
          <a:noFill/>
        </p:spPr>
        <p:txBody>
          <a:bodyPr wrap="square" lIns="0" tIns="0" rIns="0" bIns="0" rtlCol="0">
            <a:spAutoFit/>
          </a:bodyPr>
          <a:lstStyle>
            <a:defPPr>
              <a:defRPr lang="en-US"/>
            </a:defPPr>
            <a:lvl1pPr>
              <a:defRPr sz="800">
                <a:latin typeface="Gill Sans MT" panose="020B0502020104020203" pitchFamily="34" charset="0"/>
              </a:defRPr>
            </a:lvl1pPr>
          </a:lstStyle>
          <a:p>
            <a:r>
              <a:rPr lang="en-US" sz="1400" b="1" dirty="0">
                <a:latin typeface="+mn-lt"/>
              </a:rPr>
              <a:t>Distilling business models and business cases around shortlisted products</a:t>
            </a:r>
          </a:p>
        </p:txBody>
      </p:sp>
      <p:grpSp>
        <p:nvGrpSpPr>
          <p:cNvPr id="38" name="Group 37">
            <a:extLst>
              <a:ext uri="{FF2B5EF4-FFF2-40B4-BE49-F238E27FC236}">
                <a16:creationId xmlns:a16="http://schemas.microsoft.com/office/drawing/2014/main" id="{AF7F2768-A88A-46B0-94AE-7CFCEC2A0418}"/>
              </a:ext>
            </a:extLst>
          </p:cNvPr>
          <p:cNvGrpSpPr/>
          <p:nvPr/>
        </p:nvGrpSpPr>
        <p:grpSpPr>
          <a:xfrm>
            <a:off x="361950" y="1409517"/>
            <a:ext cx="3800615" cy="402854"/>
            <a:chOff x="742951" y="1516522"/>
            <a:chExt cx="4210050" cy="402854"/>
          </a:xfrm>
        </p:grpSpPr>
        <p:sp>
          <p:nvSpPr>
            <p:cNvPr id="39" name="Speech Bubble: Rectangle 38">
              <a:extLst>
                <a:ext uri="{FF2B5EF4-FFF2-40B4-BE49-F238E27FC236}">
                  <a16:creationId xmlns:a16="http://schemas.microsoft.com/office/drawing/2014/main" id="{CAB364E6-9369-4DD0-8F5B-62FDA9DD4AF5}"/>
                </a:ext>
              </a:extLst>
            </p:cNvPr>
            <p:cNvSpPr/>
            <p:nvPr/>
          </p:nvSpPr>
          <p:spPr>
            <a:xfrm>
              <a:off x="742951" y="1516522"/>
              <a:ext cx="4194252" cy="398318"/>
            </a:xfrm>
            <a:prstGeom prst="wedgeRectCallout">
              <a:avLst>
                <a:gd name="adj1" fmla="val -35504"/>
                <a:gd name="adj2" fmla="val -27682"/>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accent1"/>
                  </a:solidFill>
                </a:rPr>
                <a:t>Investment filtering process</a:t>
              </a:r>
            </a:p>
          </p:txBody>
        </p:sp>
        <p:cxnSp>
          <p:nvCxnSpPr>
            <p:cNvPr id="40" name="Straight Connector 39">
              <a:extLst>
                <a:ext uri="{FF2B5EF4-FFF2-40B4-BE49-F238E27FC236}">
                  <a16:creationId xmlns:a16="http://schemas.microsoft.com/office/drawing/2014/main" id="{940ED323-618C-46CE-A6E8-87D151360DEF}"/>
                </a:ext>
              </a:extLst>
            </p:cNvPr>
            <p:cNvCxnSpPr>
              <a:cxnSpLocks/>
            </p:cNvCxnSpPr>
            <p:nvPr/>
          </p:nvCxnSpPr>
          <p:spPr>
            <a:xfrm>
              <a:off x="743866" y="1919376"/>
              <a:ext cx="4209135" cy="0"/>
            </a:xfrm>
            <a:prstGeom prst="line">
              <a:avLst/>
            </a:prstGeom>
          </p:spPr>
          <p:style>
            <a:lnRef idx="1">
              <a:schemeClr val="dk1"/>
            </a:lnRef>
            <a:fillRef idx="0">
              <a:schemeClr val="dk1"/>
            </a:fillRef>
            <a:effectRef idx="0">
              <a:schemeClr val="dk1"/>
            </a:effectRef>
            <a:fontRef idx="minor">
              <a:schemeClr val="tx1"/>
            </a:fontRef>
          </p:style>
        </p:cxnSp>
      </p:grpSp>
      <p:sp>
        <p:nvSpPr>
          <p:cNvPr id="41" name="Speech Bubble: Rectangle 40">
            <a:extLst>
              <a:ext uri="{FF2B5EF4-FFF2-40B4-BE49-F238E27FC236}">
                <a16:creationId xmlns:a16="http://schemas.microsoft.com/office/drawing/2014/main" id="{33A82C1D-B0FE-45F8-9E71-C4118F7BAA5D}"/>
              </a:ext>
            </a:extLst>
          </p:cNvPr>
          <p:cNvSpPr/>
          <p:nvPr/>
        </p:nvSpPr>
        <p:spPr>
          <a:xfrm>
            <a:off x="4566201" y="1120011"/>
            <a:ext cx="4391101" cy="1870840"/>
          </a:xfrm>
          <a:prstGeom prst="wedgeRectCallout">
            <a:avLst>
              <a:gd name="adj1" fmla="val -57022"/>
              <a:gd name="adj2" fmla="val 16340"/>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7475" indent="-117475">
              <a:spcBef>
                <a:spcPts val="40"/>
              </a:spcBef>
              <a:buFont typeface="Arial" panose="020B0604020202020204" pitchFamily="34" charset="0"/>
              <a:buChar char="•"/>
              <a:tabLst>
                <a:tab pos="117475" algn="l"/>
                <a:tab pos="171450" algn="l"/>
              </a:tabLst>
            </a:pPr>
            <a:r>
              <a:rPr lang="en-US" sz="1400" b="1" dirty="0">
                <a:solidFill>
                  <a:schemeClr val="tx1"/>
                </a:solidFill>
              </a:rPr>
              <a:t>Define the end objective </a:t>
            </a:r>
            <a:r>
              <a:rPr lang="en-US" sz="1400" dirty="0">
                <a:solidFill>
                  <a:schemeClr val="tx1"/>
                </a:solidFill>
              </a:rPr>
              <a:t>– Increasing domestic consumption, promoting regional exports, or  promoting intercontinental exports</a:t>
            </a:r>
          </a:p>
          <a:p>
            <a:pPr marL="117475" indent="-117475">
              <a:spcBef>
                <a:spcPts val="40"/>
              </a:spcBef>
              <a:buFont typeface="Arial" panose="020B0604020202020204" pitchFamily="34" charset="0"/>
              <a:buChar char="•"/>
              <a:tabLst>
                <a:tab pos="117475" algn="l"/>
                <a:tab pos="171450" algn="l"/>
              </a:tabLst>
            </a:pPr>
            <a:endParaRPr lang="en-US" sz="1400" dirty="0">
              <a:solidFill>
                <a:schemeClr val="tx1"/>
              </a:solidFill>
            </a:endParaRPr>
          </a:p>
          <a:p>
            <a:pPr marL="117475" indent="-117475">
              <a:spcBef>
                <a:spcPts val="40"/>
              </a:spcBef>
              <a:buFont typeface="Arial" panose="020B0604020202020204" pitchFamily="34" charset="0"/>
              <a:buChar char="•"/>
              <a:tabLst>
                <a:tab pos="117475" algn="l"/>
                <a:tab pos="171450" algn="l"/>
              </a:tabLst>
            </a:pPr>
            <a:r>
              <a:rPr lang="en-US" sz="1400" b="1" dirty="0">
                <a:solidFill>
                  <a:schemeClr val="tx1"/>
                </a:solidFill>
              </a:rPr>
              <a:t>Generate a long list of value chains or products </a:t>
            </a:r>
            <a:r>
              <a:rPr lang="en-US" sz="1400" dirty="0">
                <a:solidFill>
                  <a:schemeClr val="tx1"/>
                </a:solidFill>
              </a:rPr>
              <a:t>– Selecting both “usual suspects” and “wild cards”, products that are “archetypes” for other products, and accounting for viability of production</a:t>
            </a:r>
          </a:p>
        </p:txBody>
      </p:sp>
      <p:sp>
        <p:nvSpPr>
          <p:cNvPr id="42" name="Speech Bubble: Rectangle 41">
            <a:extLst>
              <a:ext uri="{FF2B5EF4-FFF2-40B4-BE49-F238E27FC236}">
                <a16:creationId xmlns:a16="http://schemas.microsoft.com/office/drawing/2014/main" id="{853A7F1C-2AA5-4E19-97C0-028B943A59DD}"/>
              </a:ext>
            </a:extLst>
          </p:cNvPr>
          <p:cNvSpPr/>
          <p:nvPr/>
        </p:nvSpPr>
        <p:spPr>
          <a:xfrm>
            <a:off x="4566202" y="3113407"/>
            <a:ext cx="4391102" cy="1266864"/>
          </a:xfrm>
          <a:prstGeom prst="wedgeRectCallout">
            <a:avLst>
              <a:gd name="adj1" fmla="val -57786"/>
              <a:gd name="adj2" fmla="val -5807"/>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7475" indent="-117475">
              <a:spcBef>
                <a:spcPts val="40"/>
              </a:spcBef>
              <a:buFont typeface="Arial" panose="020B0604020202020204" pitchFamily="34" charset="0"/>
              <a:buChar char="•"/>
              <a:tabLst>
                <a:tab pos="117475" algn="l"/>
                <a:tab pos="171450" algn="l"/>
              </a:tabLst>
            </a:pPr>
            <a:r>
              <a:rPr lang="en-US" sz="1400" b="1" dirty="0">
                <a:solidFill>
                  <a:schemeClr val="tx1"/>
                </a:solidFill>
              </a:rPr>
              <a:t>Identifying potential deal-breakers </a:t>
            </a:r>
            <a:r>
              <a:rPr lang="en-US" dirty="0">
                <a:solidFill>
                  <a:schemeClr val="tx1"/>
                </a:solidFill>
              </a:rPr>
              <a:t>– Viable products need to have commercial impact potential (compete for customers and investment capital) and social impact potential (compete for other productive resources and have thematic impact).</a:t>
            </a:r>
          </a:p>
        </p:txBody>
      </p:sp>
      <p:sp>
        <p:nvSpPr>
          <p:cNvPr id="43" name="Speech Bubble: Rectangle 42">
            <a:extLst>
              <a:ext uri="{FF2B5EF4-FFF2-40B4-BE49-F238E27FC236}">
                <a16:creationId xmlns:a16="http://schemas.microsoft.com/office/drawing/2014/main" id="{81A379EF-95BE-492E-BDEF-A26CE2844C03}"/>
              </a:ext>
            </a:extLst>
          </p:cNvPr>
          <p:cNvSpPr/>
          <p:nvPr/>
        </p:nvSpPr>
        <p:spPr>
          <a:xfrm>
            <a:off x="4566201" y="4492648"/>
            <a:ext cx="4391103" cy="1790695"/>
          </a:xfrm>
          <a:prstGeom prst="wedgeRectCallout">
            <a:avLst>
              <a:gd name="adj1" fmla="val -57178"/>
              <a:gd name="adj2" fmla="val -1141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7475" indent="-117475">
              <a:spcBef>
                <a:spcPts val="40"/>
              </a:spcBef>
              <a:buFont typeface="Arial" panose="020B0604020202020204" pitchFamily="34" charset="0"/>
              <a:buChar char="•"/>
              <a:tabLst>
                <a:tab pos="117475" algn="l"/>
                <a:tab pos="171450" algn="l"/>
              </a:tabLst>
            </a:pPr>
            <a:r>
              <a:rPr lang="en-US" sz="1400" b="1" dirty="0">
                <a:solidFill>
                  <a:schemeClr val="tx1"/>
                </a:solidFill>
              </a:rPr>
              <a:t>Identifying business models for investment </a:t>
            </a:r>
            <a:r>
              <a:rPr lang="en-US" sz="1400" dirty="0">
                <a:solidFill>
                  <a:schemeClr val="tx1"/>
                </a:solidFill>
              </a:rPr>
              <a:t>– metrics around growth and profitability potential, start-up considerations, specific binding constraints, and social and environmental indicators</a:t>
            </a:r>
          </a:p>
          <a:p>
            <a:pPr marL="117475" indent="-117475">
              <a:spcBef>
                <a:spcPts val="40"/>
              </a:spcBef>
              <a:buFont typeface="Arial" panose="020B0604020202020204" pitchFamily="34" charset="0"/>
              <a:buChar char="•"/>
              <a:tabLst>
                <a:tab pos="117475" algn="l"/>
                <a:tab pos="171450" algn="l"/>
              </a:tabLst>
            </a:pPr>
            <a:endParaRPr lang="en-US" sz="1400" dirty="0">
              <a:solidFill>
                <a:schemeClr val="tx1"/>
              </a:solidFill>
            </a:endParaRPr>
          </a:p>
          <a:p>
            <a:pPr marL="117475" indent="-117475">
              <a:spcBef>
                <a:spcPts val="40"/>
              </a:spcBef>
              <a:buFont typeface="Arial" panose="020B0604020202020204" pitchFamily="34" charset="0"/>
              <a:buChar char="•"/>
              <a:tabLst>
                <a:tab pos="117475" algn="l"/>
                <a:tab pos="171450" algn="l"/>
              </a:tabLst>
            </a:pPr>
            <a:r>
              <a:rPr lang="en-US" sz="1400" b="1" dirty="0">
                <a:solidFill>
                  <a:schemeClr val="tx1"/>
                </a:solidFill>
              </a:rPr>
              <a:t>Developing business cases around viable business models</a:t>
            </a:r>
            <a:r>
              <a:rPr lang="en-US" sz="1400" dirty="0">
                <a:solidFill>
                  <a:schemeClr val="tx1"/>
                </a:solidFill>
              </a:rPr>
              <a:t> – Viability, profitability, competitiveness, incrementality</a:t>
            </a:r>
          </a:p>
        </p:txBody>
      </p:sp>
    </p:spTree>
    <p:extLst>
      <p:ext uri="{BB962C8B-B14F-4D97-AF65-F5344CB8AC3E}">
        <p14:creationId xmlns:p14="http://schemas.microsoft.com/office/powerpoint/2010/main" val="3467342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53FE416-F269-466F-AEEF-0BC2DE223A27}"/>
              </a:ext>
            </a:extLst>
          </p:cNvPr>
          <p:cNvGraphicFramePr>
            <a:graphicFrameLocks noChangeAspect="1"/>
          </p:cNvGraphicFramePr>
          <p:nvPr>
            <p:custDataLst>
              <p:tags r:id="rId2"/>
            </p:custDataLst>
            <p:extLst>
              <p:ext uri="{D42A27DB-BD31-4B8C-83A1-F6EECF244321}">
                <p14:modId xmlns:p14="http://schemas.microsoft.com/office/powerpoint/2010/main" val="16688563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7" name="think-cell Slide" r:id="rId5" imgW="592" imgH="591" progId="TCLayout.ActiveDocument.1">
                  <p:embed/>
                </p:oleObj>
              </mc:Choice>
              <mc:Fallback>
                <p:oleObj name="think-cell Slide" r:id="rId5" imgW="592" imgH="59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9" name="Google Shape;108;p14">
            <a:extLst>
              <a:ext uri="{FF2B5EF4-FFF2-40B4-BE49-F238E27FC236}">
                <a16:creationId xmlns:a16="http://schemas.microsoft.com/office/drawing/2014/main" id="{EFAE1E3F-5464-41C2-8E62-0D5D7F2C41A9}"/>
              </a:ext>
            </a:extLst>
          </p:cNvPr>
          <p:cNvPicPr preferRelativeResize="0"/>
          <p:nvPr/>
        </p:nvPicPr>
        <p:blipFill rotWithShape="1">
          <a:blip r:embed="rId7">
            <a:alphaModFix amt="20000"/>
          </a:blip>
          <a:srcRect t="105" b="17401"/>
          <a:stretch/>
        </p:blipFill>
        <p:spPr>
          <a:xfrm>
            <a:off x="0" y="902970"/>
            <a:ext cx="9144000" cy="5030902"/>
          </a:xfrm>
          <a:prstGeom prst="rect">
            <a:avLst/>
          </a:prstGeom>
          <a:noFill/>
          <a:ln>
            <a:noFill/>
          </a:ln>
        </p:spPr>
      </p:pic>
      <p:sp>
        <p:nvSpPr>
          <p:cNvPr id="157" name="Google Shape;157;p18"/>
          <p:cNvSpPr txBox="1"/>
          <p:nvPr/>
        </p:nvSpPr>
        <p:spPr>
          <a:xfrm>
            <a:off x="3929974" y="0"/>
            <a:ext cx="4970835" cy="90297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200"/>
              <a:buFont typeface="Arial"/>
              <a:buNone/>
            </a:pPr>
            <a:r>
              <a:rPr lang="en-US" sz="2200" b="1" i="0" u="none" strike="noStrike" cap="none" dirty="0">
                <a:solidFill>
                  <a:schemeClr val="lt1"/>
                </a:solidFill>
                <a:latin typeface="Arial"/>
                <a:ea typeface="Arial"/>
                <a:cs typeface="Arial"/>
                <a:sym typeface="Arial"/>
              </a:rPr>
              <a:t>Primer 1</a:t>
            </a:r>
          </a:p>
          <a:p>
            <a:pPr marL="0" marR="0" lvl="0" indent="0" algn="r" rtl="0">
              <a:lnSpc>
                <a:spcPct val="100000"/>
              </a:lnSpc>
              <a:spcBef>
                <a:spcPts val="0"/>
              </a:spcBef>
              <a:spcAft>
                <a:spcPts val="0"/>
              </a:spcAft>
              <a:buClr>
                <a:srgbClr val="000000"/>
              </a:buClr>
              <a:buSzPts val="2200"/>
              <a:buFont typeface="Arial"/>
              <a:buNone/>
            </a:pPr>
            <a:r>
              <a:rPr lang="en-US" sz="2200" b="1" dirty="0">
                <a:solidFill>
                  <a:schemeClr val="lt1"/>
                </a:solidFill>
              </a:rPr>
              <a:t>Guiding principles</a:t>
            </a:r>
            <a:endParaRPr lang="en-US" sz="2200" b="1" i="0" u="none" strike="noStrike" cap="none" dirty="0">
              <a:solidFill>
                <a:schemeClr val="lt1"/>
              </a:solidFill>
              <a:latin typeface="Arial"/>
              <a:ea typeface="Arial"/>
              <a:cs typeface="Arial"/>
              <a:sym typeface="Arial"/>
            </a:endParaRPr>
          </a:p>
        </p:txBody>
      </p:sp>
      <p:sp>
        <p:nvSpPr>
          <p:cNvPr id="3" name="Text Placeholder 2">
            <a:extLst>
              <a:ext uri="{FF2B5EF4-FFF2-40B4-BE49-F238E27FC236}">
                <a16:creationId xmlns:a16="http://schemas.microsoft.com/office/drawing/2014/main" id="{1E32D197-156F-429C-9222-C1497943BA66}"/>
              </a:ext>
            </a:extLst>
          </p:cNvPr>
          <p:cNvSpPr txBox="1">
            <a:spLocks/>
          </p:cNvSpPr>
          <p:nvPr/>
        </p:nvSpPr>
        <p:spPr>
          <a:xfrm>
            <a:off x="790575" y="1085850"/>
            <a:ext cx="7651462" cy="4753265"/>
          </a:xfrm>
          <a:prstGeom prst="rect">
            <a:avLst/>
          </a:prstGeom>
          <a:solidFill>
            <a:schemeClr val="lt1">
              <a:alpha val="75294"/>
            </a:schemeClr>
          </a:solidFill>
          <a:ln>
            <a:noFill/>
          </a:ln>
        </p:spPr>
        <p:txBody>
          <a:bodyPr spcFirstLastPara="1" wrap="square" lIns="914400" tIns="182875" rIns="182875" bIns="182875" anchor="t" anchorCtr="0">
            <a:noAutofit/>
          </a:bodyPr>
          <a:lstStyle>
            <a:defPPr marR="0" lvl="0" algn="l" rtl="0">
              <a:lnSpc>
                <a:spcPct val="100000"/>
              </a:lnSpc>
              <a:spcBef>
                <a:spcPts val="0"/>
              </a:spcBef>
              <a:spcAft>
                <a:spcPts val="0"/>
              </a:spcAft>
              <a:defRPr/>
            </a:defPPr>
            <a:lvl1pPr>
              <a:defRPr sz="1600"/>
            </a:lvl1pPr>
            <a:lvl2pPr marL="0" indent="0">
              <a:buSzPts val="1400"/>
              <a:buNone/>
              <a:defRPr b="1">
                <a:solidFill>
                  <a:schemeClr val="dk1"/>
                </a:solidFil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spcAft>
                <a:spcPts val="600"/>
              </a:spcAft>
            </a:pPr>
            <a:r>
              <a:rPr lang="en-US" sz="1600" b="0" dirty="0"/>
              <a:t>Take a business approach to honestly evaluating the competitiveness of products/value chains. A source of demand must be identified for the selected product/value chain</a:t>
            </a:r>
          </a:p>
          <a:p>
            <a:pPr lvl="1">
              <a:spcAft>
                <a:spcPts val="600"/>
              </a:spcAft>
            </a:pPr>
            <a:endParaRPr lang="en-US" sz="1600" b="0" dirty="0"/>
          </a:p>
          <a:p>
            <a:pPr lvl="1">
              <a:spcAft>
                <a:spcPts val="600"/>
              </a:spcAft>
            </a:pPr>
            <a:r>
              <a:rPr lang="en-US" sz="1600" b="0" dirty="0"/>
              <a:t>It is entirely possible to move into new products/value chains. Conversely, just because something exists is not a rationale for expansion</a:t>
            </a:r>
          </a:p>
          <a:p>
            <a:pPr lvl="1">
              <a:spcAft>
                <a:spcPts val="600"/>
              </a:spcAft>
            </a:pPr>
            <a:endParaRPr lang="en-US" sz="1600" b="0" dirty="0"/>
          </a:p>
          <a:p>
            <a:pPr lvl="1">
              <a:spcAft>
                <a:spcPts val="600"/>
              </a:spcAft>
            </a:pPr>
            <a:r>
              <a:rPr lang="en-US" sz="1600" b="0" dirty="0"/>
              <a:t>It is highly unlikely that organic, fair trade or “made in…” niche segments are sufficiently viable if the “basic” segment is not</a:t>
            </a:r>
          </a:p>
          <a:p>
            <a:pPr lvl="1">
              <a:spcAft>
                <a:spcPts val="600"/>
              </a:spcAft>
            </a:pPr>
            <a:endParaRPr lang="en-US" sz="1600" b="0" dirty="0"/>
          </a:p>
          <a:p>
            <a:pPr lvl="1">
              <a:spcAft>
                <a:spcPts val="600"/>
              </a:spcAft>
            </a:pPr>
            <a:r>
              <a:rPr lang="en-US" sz="1600" b="0" dirty="0"/>
              <a:t>Focus on explicitly identifying and addressing only the most pressing binding constraints.</a:t>
            </a:r>
          </a:p>
          <a:p>
            <a:pPr lvl="1">
              <a:spcAft>
                <a:spcPts val="600"/>
              </a:spcAft>
            </a:pPr>
            <a:endParaRPr lang="en-US" sz="1600" b="0" dirty="0"/>
          </a:p>
          <a:p>
            <a:pPr lvl="1">
              <a:spcAft>
                <a:spcPts val="600"/>
              </a:spcAft>
            </a:pPr>
            <a:r>
              <a:rPr lang="en-US" sz="1600" b="0" dirty="0"/>
              <a:t>Be mindful of potential unintended negative externalities</a:t>
            </a:r>
          </a:p>
        </p:txBody>
      </p:sp>
      <p:pic>
        <p:nvPicPr>
          <p:cNvPr id="11" name="Graphic 10" descr="Magnifying glass">
            <a:extLst>
              <a:ext uri="{FF2B5EF4-FFF2-40B4-BE49-F238E27FC236}">
                <a16:creationId xmlns:a16="http://schemas.microsoft.com/office/drawing/2014/main" id="{12F36722-C878-4422-B8FD-9D33C1EE007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1749" y="1228718"/>
            <a:ext cx="583731" cy="583731"/>
          </a:xfrm>
          <a:prstGeom prst="rect">
            <a:avLst/>
          </a:prstGeom>
        </p:spPr>
      </p:pic>
      <p:pic>
        <p:nvPicPr>
          <p:cNvPr id="13" name="Graphic 12" descr="Lightbulb">
            <a:extLst>
              <a:ext uri="{FF2B5EF4-FFF2-40B4-BE49-F238E27FC236}">
                <a16:creationId xmlns:a16="http://schemas.microsoft.com/office/drawing/2014/main" id="{D0AEE908-FC9A-4CD1-A821-475FF36345A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51748" y="2423553"/>
            <a:ext cx="583731" cy="583731"/>
          </a:xfrm>
          <a:prstGeom prst="rect">
            <a:avLst/>
          </a:prstGeom>
        </p:spPr>
      </p:pic>
      <p:pic>
        <p:nvPicPr>
          <p:cNvPr id="15" name="Graphic 14" descr="Warning">
            <a:extLst>
              <a:ext uri="{FF2B5EF4-FFF2-40B4-BE49-F238E27FC236}">
                <a16:creationId xmlns:a16="http://schemas.microsoft.com/office/drawing/2014/main" id="{DAD68BAE-B1A8-40B4-9BAC-11A0F0A783C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51748" y="5010897"/>
            <a:ext cx="583731" cy="583731"/>
          </a:xfrm>
          <a:prstGeom prst="rect">
            <a:avLst/>
          </a:prstGeom>
        </p:spPr>
      </p:pic>
      <p:pic>
        <p:nvPicPr>
          <p:cNvPr id="19" name="Graphic 18" descr="Box trolley">
            <a:extLst>
              <a:ext uri="{FF2B5EF4-FFF2-40B4-BE49-F238E27FC236}">
                <a16:creationId xmlns:a16="http://schemas.microsoft.com/office/drawing/2014/main" id="{A561F8CB-0804-4ADE-A22C-735A57DED1F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51748" y="3429000"/>
            <a:ext cx="583731" cy="583731"/>
          </a:xfrm>
          <a:prstGeom prst="rect">
            <a:avLst/>
          </a:prstGeom>
        </p:spPr>
      </p:pic>
      <p:pic>
        <p:nvPicPr>
          <p:cNvPr id="21" name="Graphic 20" descr="Sustainability">
            <a:extLst>
              <a:ext uri="{FF2B5EF4-FFF2-40B4-BE49-F238E27FC236}">
                <a16:creationId xmlns:a16="http://schemas.microsoft.com/office/drawing/2014/main" id="{E178C195-B781-4369-90AC-5A630F8A3BE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51748" y="4287337"/>
            <a:ext cx="583731" cy="583731"/>
          </a:xfrm>
          <a:prstGeom prst="rect">
            <a:avLst/>
          </a:prstGeom>
        </p:spPr>
      </p:pic>
    </p:spTree>
    <p:extLst>
      <p:ext uri="{BB962C8B-B14F-4D97-AF65-F5344CB8AC3E}">
        <p14:creationId xmlns:p14="http://schemas.microsoft.com/office/powerpoint/2010/main" val="575561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18"/>
          <p:cNvSpPr txBox="1"/>
          <p:nvPr/>
        </p:nvSpPr>
        <p:spPr>
          <a:xfrm>
            <a:off x="3929974" y="0"/>
            <a:ext cx="4970835" cy="90297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200"/>
              <a:buFont typeface="Arial"/>
              <a:buNone/>
            </a:pPr>
            <a:r>
              <a:rPr lang="en-US" sz="2200" b="1" i="0" u="none" strike="noStrike" cap="none" dirty="0">
                <a:solidFill>
                  <a:schemeClr val="lt1"/>
                </a:solidFill>
                <a:latin typeface="Arial"/>
                <a:ea typeface="Arial"/>
                <a:cs typeface="Arial"/>
                <a:sym typeface="Arial"/>
              </a:rPr>
              <a:t>Primer 2: Mapping and addressing barriers that limit investment</a:t>
            </a:r>
          </a:p>
        </p:txBody>
      </p:sp>
      <p:sp>
        <p:nvSpPr>
          <p:cNvPr id="18" name="Rectangle 17">
            <a:extLst>
              <a:ext uri="{FF2B5EF4-FFF2-40B4-BE49-F238E27FC236}">
                <a16:creationId xmlns:a16="http://schemas.microsoft.com/office/drawing/2014/main" id="{B239CB8D-0474-44A2-AA4E-A71D787480D4}"/>
              </a:ext>
            </a:extLst>
          </p:cNvPr>
          <p:cNvSpPr/>
          <p:nvPr/>
        </p:nvSpPr>
        <p:spPr>
          <a:xfrm>
            <a:off x="1812151" y="2165393"/>
            <a:ext cx="2247090" cy="353502"/>
          </a:xfrm>
          <a:prstGeom prst="rect">
            <a:avLst/>
          </a:prstGeom>
          <a:noFill/>
        </p:spPr>
        <p:txBody>
          <a:bodyPr wrap="square" lIns="0" tIns="0" rIns="0" bIns="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b="1" dirty="0">
                <a:solidFill>
                  <a:schemeClr val="tx1"/>
                </a:solidFill>
              </a:rPr>
              <a:t>Scan the policy landscape around the opportunity</a:t>
            </a:r>
          </a:p>
        </p:txBody>
      </p:sp>
      <p:sp>
        <p:nvSpPr>
          <p:cNvPr id="19" name="Rectangle 18">
            <a:extLst>
              <a:ext uri="{FF2B5EF4-FFF2-40B4-BE49-F238E27FC236}">
                <a16:creationId xmlns:a16="http://schemas.microsoft.com/office/drawing/2014/main" id="{D2EBFAFC-1B9A-4CA2-BF2A-C332D030FDA9}"/>
              </a:ext>
            </a:extLst>
          </p:cNvPr>
          <p:cNvSpPr/>
          <p:nvPr/>
        </p:nvSpPr>
        <p:spPr>
          <a:xfrm>
            <a:off x="1812151" y="2954137"/>
            <a:ext cx="2247090" cy="353502"/>
          </a:xfrm>
          <a:prstGeom prst="rect">
            <a:avLst/>
          </a:prstGeom>
          <a:noFill/>
        </p:spPr>
        <p:txBody>
          <a:bodyPr wrap="square" lIns="0" tIns="0" rIns="0" bIns="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b="1" dirty="0">
                <a:solidFill>
                  <a:schemeClr val="tx1"/>
                </a:solidFill>
              </a:rPr>
              <a:t>Identify key binding constraints</a:t>
            </a:r>
          </a:p>
        </p:txBody>
      </p:sp>
      <p:sp>
        <p:nvSpPr>
          <p:cNvPr id="20" name="Rectangle 19">
            <a:extLst>
              <a:ext uri="{FF2B5EF4-FFF2-40B4-BE49-F238E27FC236}">
                <a16:creationId xmlns:a16="http://schemas.microsoft.com/office/drawing/2014/main" id="{D0F8877E-DD00-4031-8B02-EAD48459850F}"/>
              </a:ext>
            </a:extLst>
          </p:cNvPr>
          <p:cNvSpPr/>
          <p:nvPr/>
        </p:nvSpPr>
        <p:spPr>
          <a:xfrm>
            <a:off x="1812151" y="3742881"/>
            <a:ext cx="2247090" cy="353502"/>
          </a:xfrm>
          <a:prstGeom prst="rect">
            <a:avLst/>
          </a:prstGeom>
          <a:noFill/>
        </p:spPr>
        <p:txBody>
          <a:bodyPr wrap="square" lIns="0" tIns="0" rIns="0" bIns="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b="1" dirty="0">
                <a:solidFill>
                  <a:schemeClr val="tx1"/>
                </a:solidFill>
              </a:rPr>
              <a:t>Set recommendations to enhance investments</a:t>
            </a:r>
          </a:p>
        </p:txBody>
      </p:sp>
      <p:sp>
        <p:nvSpPr>
          <p:cNvPr id="21" name="Rectangle 20">
            <a:extLst>
              <a:ext uri="{FF2B5EF4-FFF2-40B4-BE49-F238E27FC236}">
                <a16:creationId xmlns:a16="http://schemas.microsoft.com/office/drawing/2014/main" id="{02C9A272-A9CB-493E-BF35-E8CBEE0FBD5F}"/>
              </a:ext>
            </a:extLst>
          </p:cNvPr>
          <p:cNvSpPr/>
          <p:nvPr/>
        </p:nvSpPr>
        <p:spPr>
          <a:xfrm>
            <a:off x="1812151" y="4531626"/>
            <a:ext cx="2247090" cy="353502"/>
          </a:xfrm>
          <a:prstGeom prst="rect">
            <a:avLst/>
          </a:prstGeom>
          <a:noFill/>
        </p:spPr>
        <p:txBody>
          <a:bodyPr wrap="square" lIns="0" tIns="0" rIns="0" bIns="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b="1" dirty="0">
                <a:solidFill>
                  <a:schemeClr val="tx1"/>
                </a:solidFill>
              </a:rPr>
              <a:t>Help policy implementation</a:t>
            </a:r>
          </a:p>
        </p:txBody>
      </p:sp>
      <p:sp>
        <p:nvSpPr>
          <p:cNvPr id="22" name="Oval 21">
            <a:extLst>
              <a:ext uri="{FF2B5EF4-FFF2-40B4-BE49-F238E27FC236}">
                <a16:creationId xmlns:a16="http://schemas.microsoft.com/office/drawing/2014/main" id="{A4490380-7D6C-45A7-BF8A-DDFCE4EF48D7}"/>
              </a:ext>
            </a:extLst>
          </p:cNvPr>
          <p:cNvSpPr/>
          <p:nvPr/>
        </p:nvSpPr>
        <p:spPr>
          <a:xfrm>
            <a:off x="1359105" y="2165393"/>
            <a:ext cx="377891" cy="377891"/>
          </a:xfrm>
          <a:prstGeom prst="ellipse">
            <a:avLst/>
          </a:prstGeom>
          <a:solidFill>
            <a:srgbClr val="C2113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rgbClr val="F8F8F8"/>
                </a:solidFill>
              </a:rPr>
              <a:t>2.1</a:t>
            </a:r>
          </a:p>
        </p:txBody>
      </p:sp>
      <p:sp>
        <p:nvSpPr>
          <p:cNvPr id="23" name="Oval 22">
            <a:extLst>
              <a:ext uri="{FF2B5EF4-FFF2-40B4-BE49-F238E27FC236}">
                <a16:creationId xmlns:a16="http://schemas.microsoft.com/office/drawing/2014/main" id="{89E6BB6A-4B97-4903-A099-CA26C0195AB1}"/>
              </a:ext>
            </a:extLst>
          </p:cNvPr>
          <p:cNvSpPr/>
          <p:nvPr/>
        </p:nvSpPr>
        <p:spPr>
          <a:xfrm>
            <a:off x="1359105" y="3740951"/>
            <a:ext cx="377891" cy="377891"/>
          </a:xfrm>
          <a:prstGeom prst="ellipse">
            <a:avLst/>
          </a:prstGeom>
          <a:solidFill>
            <a:srgbClr val="C2113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rgbClr val="F8F8F8"/>
                </a:solidFill>
              </a:rPr>
              <a:t>2.3</a:t>
            </a:r>
          </a:p>
        </p:txBody>
      </p:sp>
      <p:sp>
        <p:nvSpPr>
          <p:cNvPr id="24" name="Oval 23">
            <a:extLst>
              <a:ext uri="{FF2B5EF4-FFF2-40B4-BE49-F238E27FC236}">
                <a16:creationId xmlns:a16="http://schemas.microsoft.com/office/drawing/2014/main" id="{2DD95894-5F2A-4F81-8C6C-FE07B695D260}"/>
              </a:ext>
            </a:extLst>
          </p:cNvPr>
          <p:cNvSpPr/>
          <p:nvPr/>
        </p:nvSpPr>
        <p:spPr>
          <a:xfrm>
            <a:off x="1359105" y="4528731"/>
            <a:ext cx="377891" cy="377891"/>
          </a:xfrm>
          <a:prstGeom prst="ellipse">
            <a:avLst/>
          </a:prstGeom>
          <a:solidFill>
            <a:srgbClr val="C2113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rgbClr val="F8F8F8"/>
                </a:solidFill>
              </a:rPr>
              <a:t>2.4</a:t>
            </a:r>
          </a:p>
        </p:txBody>
      </p:sp>
      <p:sp>
        <p:nvSpPr>
          <p:cNvPr id="25" name="TextBox 119">
            <a:extLst>
              <a:ext uri="{FF2B5EF4-FFF2-40B4-BE49-F238E27FC236}">
                <a16:creationId xmlns:a16="http://schemas.microsoft.com/office/drawing/2014/main" id="{8FFE2450-AA17-4C2E-83EF-95C0B9F69209}"/>
              </a:ext>
            </a:extLst>
          </p:cNvPr>
          <p:cNvSpPr txBox="1"/>
          <p:nvPr/>
        </p:nvSpPr>
        <p:spPr>
          <a:xfrm>
            <a:off x="410439" y="5369634"/>
            <a:ext cx="3925550" cy="55399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t>NOTE:</a:t>
            </a:r>
            <a:r>
              <a:rPr lang="en-US" sz="1200" i="1" dirty="0"/>
              <a:t> Steps above need not occur in succession and do not map to the stages of the investment filtering process. They apply differently in different scenarios and contexts</a:t>
            </a:r>
          </a:p>
        </p:txBody>
      </p:sp>
      <p:sp>
        <p:nvSpPr>
          <p:cNvPr id="26" name="Oval 25">
            <a:extLst>
              <a:ext uri="{FF2B5EF4-FFF2-40B4-BE49-F238E27FC236}">
                <a16:creationId xmlns:a16="http://schemas.microsoft.com/office/drawing/2014/main" id="{7422544D-9EFB-41A7-84C7-780B7FF922A8}"/>
              </a:ext>
            </a:extLst>
          </p:cNvPr>
          <p:cNvSpPr/>
          <p:nvPr/>
        </p:nvSpPr>
        <p:spPr>
          <a:xfrm>
            <a:off x="1359105" y="2953172"/>
            <a:ext cx="377891" cy="377891"/>
          </a:xfrm>
          <a:prstGeom prst="ellipse">
            <a:avLst/>
          </a:prstGeom>
          <a:solidFill>
            <a:srgbClr val="C2113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rgbClr val="F8F8F8"/>
                </a:solidFill>
              </a:rPr>
              <a:t>2.2</a:t>
            </a:r>
          </a:p>
        </p:txBody>
      </p:sp>
      <p:grpSp>
        <p:nvGrpSpPr>
          <p:cNvPr id="27" name="Group 26">
            <a:extLst>
              <a:ext uri="{FF2B5EF4-FFF2-40B4-BE49-F238E27FC236}">
                <a16:creationId xmlns:a16="http://schemas.microsoft.com/office/drawing/2014/main" id="{81320E78-1AD4-48FC-ACFA-42921E6DC97E}"/>
              </a:ext>
            </a:extLst>
          </p:cNvPr>
          <p:cNvGrpSpPr/>
          <p:nvPr/>
        </p:nvGrpSpPr>
        <p:grpSpPr>
          <a:xfrm>
            <a:off x="410440" y="2631540"/>
            <a:ext cx="873510" cy="2360408"/>
            <a:chOff x="3662050" y="2869814"/>
            <a:chExt cx="323551" cy="676240"/>
          </a:xfrm>
        </p:grpSpPr>
        <p:sp>
          <p:nvSpPr>
            <p:cNvPr id="28" name="Isosceles Triangle 35">
              <a:extLst>
                <a:ext uri="{FF2B5EF4-FFF2-40B4-BE49-F238E27FC236}">
                  <a16:creationId xmlns:a16="http://schemas.microsoft.com/office/drawing/2014/main" id="{35E199FC-4384-4580-84FB-8698E11BD4F7}"/>
                </a:ext>
              </a:extLst>
            </p:cNvPr>
            <p:cNvSpPr/>
            <p:nvPr/>
          </p:nvSpPr>
          <p:spPr>
            <a:xfrm rot="10800000">
              <a:off x="3729614" y="3137112"/>
              <a:ext cx="188422" cy="408942"/>
            </a:xfrm>
            <a:custGeom>
              <a:avLst/>
              <a:gdLst/>
              <a:ahLst/>
              <a:cxnLst/>
              <a:rect l="l" t="t" r="r" b="b"/>
              <a:pathLst>
                <a:path w="2174399" h="2098425">
                  <a:moveTo>
                    <a:pt x="1083091" y="0"/>
                  </a:moveTo>
                  <a:lnTo>
                    <a:pt x="2174399" y="1839612"/>
                  </a:lnTo>
                  <a:cubicBezTo>
                    <a:pt x="2081791" y="1986998"/>
                    <a:pt x="1630749" y="2098425"/>
                    <a:pt x="1088403" y="2098425"/>
                  </a:cubicBezTo>
                  <a:cubicBezTo>
                    <a:pt x="540681" y="2098425"/>
                    <a:pt x="86082" y="1984778"/>
                    <a:pt x="0" y="1835116"/>
                  </a:cubicBezTo>
                  <a:close/>
                </a:path>
              </a:pathLst>
            </a:custGeom>
            <a:solidFill>
              <a:schemeClr val="accent1">
                <a:alpha val="2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000" dirty="0"/>
            </a:p>
          </p:txBody>
        </p:sp>
        <p:sp>
          <p:nvSpPr>
            <p:cNvPr id="29" name="Isosceles Triangle 35">
              <a:extLst>
                <a:ext uri="{FF2B5EF4-FFF2-40B4-BE49-F238E27FC236}">
                  <a16:creationId xmlns:a16="http://schemas.microsoft.com/office/drawing/2014/main" id="{7D115F45-B6A6-4412-91FE-C910433C920B}"/>
                </a:ext>
              </a:extLst>
            </p:cNvPr>
            <p:cNvSpPr/>
            <p:nvPr/>
          </p:nvSpPr>
          <p:spPr>
            <a:xfrm rot="10800000">
              <a:off x="3662050" y="2869814"/>
              <a:ext cx="323551" cy="676240"/>
            </a:xfrm>
            <a:custGeom>
              <a:avLst/>
              <a:gdLst>
                <a:gd name="connsiteX0" fmla="*/ 583932 w 1170912"/>
                <a:gd name="connsiteY0" fmla="*/ 0 h 1523470"/>
                <a:gd name="connsiteX1" fmla="*/ 1170912 w 1170912"/>
                <a:gd name="connsiteY1" fmla="*/ 1385256 h 1523470"/>
                <a:gd name="connsiteX2" fmla="*/ 585696 w 1170912"/>
                <a:gd name="connsiteY2" fmla="*/ 1523470 h 1523470"/>
                <a:gd name="connsiteX3" fmla="*/ 480 w 1170912"/>
                <a:gd name="connsiteY3" fmla="*/ 1385256 h 1523470"/>
                <a:gd name="connsiteX4" fmla="*/ 536 w 1170912"/>
                <a:gd name="connsiteY4" fmla="*/ 1385126 h 1523470"/>
                <a:gd name="connsiteX5" fmla="*/ 0 w 1170912"/>
                <a:gd name="connsiteY5" fmla="*/ 1385126 h 1523470"/>
                <a:gd name="connsiteX6" fmla="*/ 583932 w 1170912"/>
                <a:gd name="connsiteY6" fmla="*/ 0 h 152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912" h="1523470">
                  <a:moveTo>
                    <a:pt x="583932" y="0"/>
                  </a:moveTo>
                  <a:lnTo>
                    <a:pt x="1170912" y="1385256"/>
                  </a:lnTo>
                  <a:cubicBezTo>
                    <a:pt x="1170912" y="1461589"/>
                    <a:pt x="908902" y="1523470"/>
                    <a:pt x="585696" y="1523470"/>
                  </a:cubicBezTo>
                  <a:cubicBezTo>
                    <a:pt x="262490" y="1523470"/>
                    <a:pt x="480" y="1461589"/>
                    <a:pt x="480" y="1385256"/>
                  </a:cubicBezTo>
                  <a:cubicBezTo>
                    <a:pt x="499" y="1385213"/>
                    <a:pt x="517" y="1385169"/>
                    <a:pt x="536" y="1385126"/>
                  </a:cubicBezTo>
                  <a:lnTo>
                    <a:pt x="0" y="1385126"/>
                  </a:lnTo>
                  <a:lnTo>
                    <a:pt x="583932" y="0"/>
                  </a:lnTo>
                  <a:close/>
                </a:path>
              </a:pathLst>
            </a:custGeom>
            <a:solidFill>
              <a:schemeClr val="accent1">
                <a:alpha val="2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000" dirty="0"/>
            </a:p>
          </p:txBody>
        </p:sp>
        <p:sp>
          <p:nvSpPr>
            <p:cNvPr id="30" name="Isosceles Triangle 35">
              <a:extLst>
                <a:ext uri="{FF2B5EF4-FFF2-40B4-BE49-F238E27FC236}">
                  <a16:creationId xmlns:a16="http://schemas.microsoft.com/office/drawing/2014/main" id="{436C8D82-E9F9-462D-BE5B-95C05B132AE3}"/>
                </a:ext>
              </a:extLst>
            </p:cNvPr>
            <p:cNvSpPr/>
            <p:nvPr/>
          </p:nvSpPr>
          <p:spPr>
            <a:xfrm rot="10800000">
              <a:off x="3694922" y="3003463"/>
              <a:ext cx="257806" cy="542591"/>
            </a:xfrm>
            <a:custGeom>
              <a:avLst/>
              <a:gdLst/>
              <a:ahLst/>
              <a:cxnLst/>
              <a:rect l="l" t="t" r="r" b="b"/>
              <a:pathLst>
                <a:path w="2975103" h="2784225">
                  <a:moveTo>
                    <a:pt x="1483000" y="0"/>
                  </a:moveTo>
                  <a:lnTo>
                    <a:pt x="2975103" y="2515230"/>
                  </a:lnTo>
                  <a:cubicBezTo>
                    <a:pt x="2868527" y="2667838"/>
                    <a:pt x="2243451" y="2784225"/>
                    <a:pt x="1488476" y="2784225"/>
                  </a:cubicBezTo>
                  <a:cubicBezTo>
                    <a:pt x="729170" y="2784225"/>
                    <a:pt x="101255" y="2666498"/>
                    <a:pt x="0" y="2512695"/>
                  </a:cubicBezTo>
                  <a:close/>
                </a:path>
              </a:pathLst>
            </a:custGeom>
            <a:solidFill>
              <a:schemeClr val="accent1">
                <a:alpha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000" dirty="0"/>
            </a:p>
          </p:txBody>
        </p:sp>
      </p:grpSp>
      <p:cxnSp>
        <p:nvCxnSpPr>
          <p:cNvPr id="31" name="Straight Connector 30">
            <a:extLst>
              <a:ext uri="{FF2B5EF4-FFF2-40B4-BE49-F238E27FC236}">
                <a16:creationId xmlns:a16="http://schemas.microsoft.com/office/drawing/2014/main" id="{7637E96F-B077-4806-A64A-AD40CDE4DF12}"/>
              </a:ext>
            </a:extLst>
          </p:cNvPr>
          <p:cNvCxnSpPr>
            <a:cxnSpLocks/>
          </p:cNvCxnSpPr>
          <p:nvPr/>
        </p:nvCxnSpPr>
        <p:spPr>
          <a:xfrm flipV="1">
            <a:off x="478365" y="2165393"/>
            <a:ext cx="856711" cy="543266"/>
          </a:xfrm>
          <a:prstGeom prst="line">
            <a:avLst/>
          </a:prstGeom>
          <a:ln w="31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1F64B94-CA48-4621-AD8E-A1EFA4057CC9}"/>
              </a:ext>
            </a:extLst>
          </p:cNvPr>
          <p:cNvCxnSpPr>
            <a:cxnSpLocks/>
          </p:cNvCxnSpPr>
          <p:nvPr/>
        </p:nvCxnSpPr>
        <p:spPr>
          <a:xfrm flipV="1">
            <a:off x="912630" y="4885128"/>
            <a:ext cx="282103" cy="106820"/>
          </a:xfrm>
          <a:prstGeom prst="line">
            <a:avLst/>
          </a:prstGeom>
          <a:ln w="31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3" name="Speech Bubble: Rectangle 32">
            <a:extLst>
              <a:ext uri="{FF2B5EF4-FFF2-40B4-BE49-F238E27FC236}">
                <a16:creationId xmlns:a16="http://schemas.microsoft.com/office/drawing/2014/main" id="{FF02A552-727A-489F-9B95-43AE3553BDA3}"/>
              </a:ext>
            </a:extLst>
          </p:cNvPr>
          <p:cNvSpPr/>
          <p:nvPr/>
        </p:nvSpPr>
        <p:spPr>
          <a:xfrm>
            <a:off x="1335076" y="1286576"/>
            <a:ext cx="2825777" cy="543265"/>
          </a:xfrm>
          <a:prstGeom prst="wedgeRectCallout">
            <a:avLst>
              <a:gd name="adj1" fmla="val -35504"/>
              <a:gd name="adj2" fmla="val -27682"/>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accent1"/>
                </a:solidFill>
              </a:rPr>
              <a:t>Supporting the investment filtering process</a:t>
            </a:r>
          </a:p>
        </p:txBody>
      </p:sp>
      <p:cxnSp>
        <p:nvCxnSpPr>
          <p:cNvPr id="34" name="Straight Connector 33">
            <a:extLst>
              <a:ext uri="{FF2B5EF4-FFF2-40B4-BE49-F238E27FC236}">
                <a16:creationId xmlns:a16="http://schemas.microsoft.com/office/drawing/2014/main" id="{5D81FD82-9FDC-4701-A691-94D20ED5BA31}"/>
              </a:ext>
            </a:extLst>
          </p:cNvPr>
          <p:cNvCxnSpPr>
            <a:cxnSpLocks/>
          </p:cNvCxnSpPr>
          <p:nvPr/>
        </p:nvCxnSpPr>
        <p:spPr>
          <a:xfrm>
            <a:off x="1335892" y="1834377"/>
            <a:ext cx="2825777" cy="0"/>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D426B660-36C6-4589-B3A1-5FF2C7499D4B}"/>
              </a:ext>
            </a:extLst>
          </p:cNvPr>
          <p:cNvCxnSpPr>
            <a:cxnSpLocks/>
          </p:cNvCxnSpPr>
          <p:nvPr/>
        </p:nvCxnSpPr>
        <p:spPr>
          <a:xfrm>
            <a:off x="1736996" y="2740383"/>
            <a:ext cx="7258643" cy="0"/>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36" name="Rectangle 35">
            <a:extLst>
              <a:ext uri="{FF2B5EF4-FFF2-40B4-BE49-F238E27FC236}">
                <a16:creationId xmlns:a16="http://schemas.microsoft.com/office/drawing/2014/main" id="{7FF0ABC3-8AD2-4D8F-90C7-CB8D9D06D249}"/>
              </a:ext>
            </a:extLst>
          </p:cNvPr>
          <p:cNvSpPr/>
          <p:nvPr/>
        </p:nvSpPr>
        <p:spPr>
          <a:xfrm>
            <a:off x="4336767" y="2165394"/>
            <a:ext cx="4658873" cy="35350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73038" indent="-171450">
              <a:spcAft>
                <a:spcPts val="600"/>
              </a:spcAft>
              <a:buFont typeface="Arial" panose="020B0604020202020204" pitchFamily="34" charset="0"/>
              <a:buChar char="•"/>
            </a:pPr>
            <a:r>
              <a:rPr lang="en-US" sz="1400" spc="-5" dirty="0">
                <a:solidFill>
                  <a:schemeClr val="tx1"/>
                </a:solidFill>
              </a:rPr>
              <a:t>Understanding the current enabling environment context, the degree of clarity and predictability, and the ways in which the policy framework affects investors</a:t>
            </a:r>
            <a:endParaRPr lang="en-US" sz="1400" dirty="0">
              <a:solidFill>
                <a:schemeClr val="tx1"/>
              </a:solidFill>
            </a:endParaRPr>
          </a:p>
        </p:txBody>
      </p:sp>
      <p:sp>
        <p:nvSpPr>
          <p:cNvPr id="37" name="Rectangle 36">
            <a:extLst>
              <a:ext uri="{FF2B5EF4-FFF2-40B4-BE49-F238E27FC236}">
                <a16:creationId xmlns:a16="http://schemas.microsoft.com/office/drawing/2014/main" id="{30C13B5A-667C-4E56-B582-0B9C4FDCC735}"/>
              </a:ext>
            </a:extLst>
          </p:cNvPr>
          <p:cNvSpPr/>
          <p:nvPr/>
        </p:nvSpPr>
        <p:spPr>
          <a:xfrm>
            <a:off x="4336767" y="2954137"/>
            <a:ext cx="4658873" cy="37399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73038" indent="-171450">
              <a:spcAft>
                <a:spcPts val="600"/>
              </a:spcAft>
              <a:buFont typeface="Arial" panose="020B0604020202020204" pitchFamily="34" charset="0"/>
              <a:buChar char="•"/>
            </a:pPr>
            <a:r>
              <a:rPr lang="en-US" sz="1400" spc="-5" dirty="0">
                <a:solidFill>
                  <a:schemeClr val="tx1"/>
                </a:solidFill>
              </a:rPr>
              <a:t>Policy, Social, and Technological barriers</a:t>
            </a:r>
            <a:endParaRPr lang="en-US" sz="1400" dirty="0">
              <a:solidFill>
                <a:schemeClr val="tx1"/>
              </a:solidFill>
            </a:endParaRPr>
          </a:p>
        </p:txBody>
      </p:sp>
      <p:sp>
        <p:nvSpPr>
          <p:cNvPr id="38" name="Rectangle 37">
            <a:extLst>
              <a:ext uri="{FF2B5EF4-FFF2-40B4-BE49-F238E27FC236}">
                <a16:creationId xmlns:a16="http://schemas.microsoft.com/office/drawing/2014/main" id="{0C7D1825-B8E6-4DBC-A529-1574567ED5CE}"/>
              </a:ext>
            </a:extLst>
          </p:cNvPr>
          <p:cNvSpPr/>
          <p:nvPr/>
        </p:nvSpPr>
        <p:spPr>
          <a:xfrm>
            <a:off x="4336767" y="3742881"/>
            <a:ext cx="4658873" cy="37596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73038" indent="-171450">
              <a:spcAft>
                <a:spcPts val="600"/>
              </a:spcAft>
              <a:buFont typeface="Arial" panose="020B0604020202020204" pitchFamily="34" charset="0"/>
              <a:buChar char="•"/>
            </a:pPr>
            <a:r>
              <a:rPr lang="en-US" sz="1400" spc="-5" dirty="0">
                <a:solidFill>
                  <a:schemeClr val="tx1"/>
                </a:solidFill>
              </a:rPr>
              <a:t>Partnerships, Skills gap support, and Policies</a:t>
            </a:r>
            <a:endParaRPr lang="en-US" sz="1400" dirty="0">
              <a:solidFill>
                <a:schemeClr val="tx1"/>
              </a:solidFill>
            </a:endParaRPr>
          </a:p>
        </p:txBody>
      </p:sp>
      <p:sp>
        <p:nvSpPr>
          <p:cNvPr id="39" name="Rectangle 38">
            <a:extLst>
              <a:ext uri="{FF2B5EF4-FFF2-40B4-BE49-F238E27FC236}">
                <a16:creationId xmlns:a16="http://schemas.microsoft.com/office/drawing/2014/main" id="{0729463E-62AE-4B02-95EB-EC3FFE406007}"/>
              </a:ext>
            </a:extLst>
          </p:cNvPr>
          <p:cNvSpPr/>
          <p:nvPr/>
        </p:nvSpPr>
        <p:spPr>
          <a:xfrm>
            <a:off x="4336767" y="4531626"/>
            <a:ext cx="4658873" cy="71644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73038" indent="-171450">
              <a:spcAft>
                <a:spcPts val="600"/>
              </a:spcAft>
              <a:buFont typeface="Arial" panose="020B0604020202020204" pitchFamily="34" charset="0"/>
              <a:buChar char="•"/>
            </a:pPr>
            <a:r>
              <a:rPr lang="en-US" spc="-5" dirty="0">
                <a:solidFill>
                  <a:schemeClr val="tx1"/>
                </a:solidFill>
              </a:rPr>
              <a:t>Convening of relevant forums to socialize recommendations, preparation of specific tools and presentation of supporting evidence for the recommendations</a:t>
            </a:r>
          </a:p>
        </p:txBody>
      </p:sp>
      <p:cxnSp>
        <p:nvCxnSpPr>
          <p:cNvPr id="40" name="Straight Connector 39">
            <a:extLst>
              <a:ext uri="{FF2B5EF4-FFF2-40B4-BE49-F238E27FC236}">
                <a16:creationId xmlns:a16="http://schemas.microsoft.com/office/drawing/2014/main" id="{A66C08BD-1EE1-4318-973D-DABEE43D3B7B}"/>
              </a:ext>
            </a:extLst>
          </p:cNvPr>
          <p:cNvCxnSpPr>
            <a:cxnSpLocks/>
          </p:cNvCxnSpPr>
          <p:nvPr/>
        </p:nvCxnSpPr>
        <p:spPr>
          <a:xfrm>
            <a:off x="1736996" y="3497095"/>
            <a:ext cx="7258643" cy="0"/>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6A415A26-0B6B-419F-B7B8-22250E8CFEE0}"/>
              </a:ext>
            </a:extLst>
          </p:cNvPr>
          <p:cNvCxnSpPr>
            <a:cxnSpLocks/>
          </p:cNvCxnSpPr>
          <p:nvPr/>
        </p:nvCxnSpPr>
        <p:spPr>
          <a:xfrm>
            <a:off x="1736996" y="4372584"/>
            <a:ext cx="7258643" cy="0"/>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42" name="Speech Bubble: Rectangle 41">
            <a:extLst>
              <a:ext uri="{FF2B5EF4-FFF2-40B4-BE49-F238E27FC236}">
                <a16:creationId xmlns:a16="http://schemas.microsoft.com/office/drawing/2014/main" id="{715D1321-748A-46EF-9AEB-55B5A4F886D9}"/>
              </a:ext>
            </a:extLst>
          </p:cNvPr>
          <p:cNvSpPr/>
          <p:nvPr/>
        </p:nvSpPr>
        <p:spPr>
          <a:xfrm>
            <a:off x="4336766" y="1431523"/>
            <a:ext cx="4658873" cy="398318"/>
          </a:xfrm>
          <a:prstGeom prst="wedgeRectCallout">
            <a:avLst>
              <a:gd name="adj1" fmla="val -35504"/>
              <a:gd name="adj2" fmla="val -27682"/>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accent1"/>
                </a:solidFill>
              </a:rPr>
              <a:t>Key considerations</a:t>
            </a:r>
          </a:p>
        </p:txBody>
      </p:sp>
      <p:cxnSp>
        <p:nvCxnSpPr>
          <p:cNvPr id="43" name="Straight Connector 42">
            <a:extLst>
              <a:ext uri="{FF2B5EF4-FFF2-40B4-BE49-F238E27FC236}">
                <a16:creationId xmlns:a16="http://schemas.microsoft.com/office/drawing/2014/main" id="{D7468DFE-222A-4AF1-99C7-4DF60E4CF293}"/>
              </a:ext>
            </a:extLst>
          </p:cNvPr>
          <p:cNvCxnSpPr>
            <a:cxnSpLocks/>
          </p:cNvCxnSpPr>
          <p:nvPr/>
        </p:nvCxnSpPr>
        <p:spPr>
          <a:xfrm>
            <a:off x="4335989" y="1834377"/>
            <a:ext cx="467540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12913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BD54364-FC33-43A7-A183-3E267943119C}"/>
              </a:ext>
            </a:extLst>
          </p:cNvPr>
          <p:cNvGraphicFramePr>
            <a:graphicFrameLocks noChangeAspect="1"/>
          </p:cNvGraphicFramePr>
          <p:nvPr>
            <p:custDataLst>
              <p:tags r:id="rId2"/>
            </p:custDataLst>
            <p:extLst>
              <p:ext uri="{D42A27DB-BD31-4B8C-83A1-F6EECF244321}">
                <p14:modId xmlns:p14="http://schemas.microsoft.com/office/powerpoint/2010/main" val="34860966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50" name="think-cell Slide" r:id="rId5" imgW="592" imgH="591" progId="TCLayout.ActiveDocument.1">
                  <p:embed/>
                </p:oleObj>
              </mc:Choice>
              <mc:Fallback>
                <p:oleObj name="think-cell Slide" r:id="rId5" imgW="592" imgH="59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9" name="Google Shape;156;p18">
            <a:extLst>
              <a:ext uri="{FF2B5EF4-FFF2-40B4-BE49-F238E27FC236}">
                <a16:creationId xmlns:a16="http://schemas.microsoft.com/office/drawing/2014/main" id="{7C6A1E20-8DE7-486B-B7D9-7047635D97D8}"/>
              </a:ext>
            </a:extLst>
          </p:cNvPr>
          <p:cNvPicPr preferRelativeResize="0"/>
          <p:nvPr/>
        </p:nvPicPr>
        <p:blipFill rotWithShape="1">
          <a:blip r:embed="rId7">
            <a:alphaModFix amt="31000"/>
          </a:blip>
          <a:srcRect t="20000" b="6500"/>
          <a:stretch/>
        </p:blipFill>
        <p:spPr>
          <a:xfrm>
            <a:off x="0" y="902970"/>
            <a:ext cx="9144000" cy="5040630"/>
          </a:xfrm>
          <a:prstGeom prst="rect">
            <a:avLst/>
          </a:prstGeom>
          <a:noFill/>
          <a:ln>
            <a:noFill/>
          </a:ln>
        </p:spPr>
      </p:pic>
      <p:sp>
        <p:nvSpPr>
          <p:cNvPr id="157" name="Google Shape;157;p18"/>
          <p:cNvSpPr txBox="1"/>
          <p:nvPr/>
        </p:nvSpPr>
        <p:spPr>
          <a:xfrm>
            <a:off x="3929974" y="0"/>
            <a:ext cx="4970835" cy="90297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200"/>
              <a:buFont typeface="Arial"/>
              <a:buNone/>
            </a:pPr>
            <a:r>
              <a:rPr lang="en-US" sz="2200" b="1" i="0" u="none" strike="noStrike" cap="none" dirty="0">
                <a:solidFill>
                  <a:schemeClr val="lt1"/>
                </a:solidFill>
                <a:latin typeface="Arial"/>
                <a:ea typeface="Arial"/>
                <a:cs typeface="Arial"/>
                <a:sym typeface="Arial"/>
              </a:rPr>
              <a:t>Primer 2</a:t>
            </a:r>
          </a:p>
          <a:p>
            <a:pPr marL="0" marR="0" lvl="0" indent="0" algn="r" rtl="0">
              <a:lnSpc>
                <a:spcPct val="100000"/>
              </a:lnSpc>
              <a:spcBef>
                <a:spcPts val="0"/>
              </a:spcBef>
              <a:spcAft>
                <a:spcPts val="0"/>
              </a:spcAft>
              <a:buClr>
                <a:srgbClr val="000000"/>
              </a:buClr>
              <a:buSzPts val="2200"/>
              <a:buFont typeface="Arial"/>
              <a:buNone/>
            </a:pPr>
            <a:r>
              <a:rPr lang="en-US" sz="2200" b="1" dirty="0">
                <a:solidFill>
                  <a:schemeClr val="lt1"/>
                </a:solidFill>
              </a:rPr>
              <a:t>Guiding principles</a:t>
            </a:r>
            <a:endParaRPr lang="en-US" sz="2200" b="1" i="0" u="none" strike="noStrike" cap="none" dirty="0">
              <a:solidFill>
                <a:schemeClr val="lt1"/>
              </a:solidFill>
              <a:latin typeface="Arial"/>
              <a:ea typeface="Arial"/>
              <a:cs typeface="Arial"/>
              <a:sym typeface="Arial"/>
            </a:endParaRPr>
          </a:p>
        </p:txBody>
      </p:sp>
      <p:sp>
        <p:nvSpPr>
          <p:cNvPr id="3" name="Text Placeholder 2">
            <a:extLst>
              <a:ext uri="{FF2B5EF4-FFF2-40B4-BE49-F238E27FC236}">
                <a16:creationId xmlns:a16="http://schemas.microsoft.com/office/drawing/2014/main" id="{1E32D197-156F-429C-9222-C1497943BA66}"/>
              </a:ext>
            </a:extLst>
          </p:cNvPr>
          <p:cNvSpPr txBox="1">
            <a:spLocks/>
          </p:cNvSpPr>
          <p:nvPr/>
        </p:nvSpPr>
        <p:spPr>
          <a:xfrm>
            <a:off x="771525" y="1514764"/>
            <a:ext cx="7670512" cy="4085936"/>
          </a:xfrm>
          <a:prstGeom prst="rect">
            <a:avLst/>
          </a:prstGeom>
          <a:solidFill>
            <a:schemeClr val="lt1">
              <a:alpha val="75294"/>
            </a:schemeClr>
          </a:solidFill>
          <a:ln>
            <a:noFill/>
          </a:ln>
        </p:spPr>
        <p:txBody>
          <a:bodyPr spcFirstLastPara="1" wrap="square" lIns="914400" tIns="182875" rIns="182875" bIns="182875" anchor="t" anchorCtr="0">
            <a:noAutofit/>
          </a:bodyPr>
          <a:lstStyle>
            <a:defPPr marR="0" lvl="0" algn="l" rtl="0">
              <a:lnSpc>
                <a:spcPct val="100000"/>
              </a:lnSpc>
              <a:spcBef>
                <a:spcPts val="0"/>
              </a:spcBef>
              <a:spcAft>
                <a:spcPts val="0"/>
              </a:spcAft>
              <a:defRPr/>
            </a:defPPr>
            <a:lvl1pPr>
              <a:defRPr sz="1600"/>
            </a:lvl1pPr>
            <a:lvl2pPr marL="0" indent="0">
              <a:buSzPts val="1400"/>
              <a:buNone/>
              <a:defRPr b="1">
                <a:solidFill>
                  <a:schemeClr val="dk1"/>
                </a:solidFil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r>
              <a:rPr lang="en-US" dirty="0"/>
              <a:t>Do not try to be comprehensive in the problems you seek to solve</a:t>
            </a:r>
          </a:p>
          <a:p>
            <a:pPr>
              <a:spcAft>
                <a:spcPts val="600"/>
              </a:spcAft>
            </a:pPr>
            <a:endParaRPr lang="en-US" dirty="0"/>
          </a:p>
          <a:p>
            <a:pPr>
              <a:spcAft>
                <a:spcPts val="600"/>
              </a:spcAft>
            </a:pPr>
            <a:r>
              <a:rPr lang="en-US" dirty="0"/>
              <a:t>Leverage local and national strategies, and use an investment opportunity as an avenue to drive progress</a:t>
            </a:r>
          </a:p>
          <a:p>
            <a:pPr>
              <a:spcAft>
                <a:spcPts val="600"/>
              </a:spcAft>
            </a:pPr>
            <a:endParaRPr lang="en-US" dirty="0"/>
          </a:p>
          <a:p>
            <a:pPr>
              <a:spcAft>
                <a:spcPts val="600"/>
              </a:spcAft>
            </a:pPr>
            <a:r>
              <a:rPr lang="en-US" dirty="0"/>
              <a:t>Be specific about the solution you aim to deliver</a:t>
            </a:r>
          </a:p>
          <a:p>
            <a:pPr>
              <a:spcAft>
                <a:spcPts val="600"/>
              </a:spcAft>
            </a:pPr>
            <a:endParaRPr lang="en-US" dirty="0"/>
          </a:p>
          <a:p>
            <a:pPr>
              <a:spcAft>
                <a:spcPts val="600"/>
              </a:spcAft>
            </a:pPr>
            <a:r>
              <a:rPr lang="en-US" dirty="0"/>
              <a:t>A highly tactical approach may be needed</a:t>
            </a:r>
          </a:p>
          <a:p>
            <a:pPr>
              <a:spcAft>
                <a:spcPts val="600"/>
              </a:spcAft>
            </a:pPr>
            <a:endParaRPr lang="en-US" dirty="0"/>
          </a:p>
          <a:p>
            <a:pPr>
              <a:spcAft>
                <a:spcPts val="600"/>
              </a:spcAft>
            </a:pPr>
            <a:r>
              <a:rPr lang="en-US" dirty="0"/>
              <a:t>Facilitate early, close and dedicated stakeholder engagement.</a:t>
            </a:r>
          </a:p>
          <a:p>
            <a:pPr>
              <a:spcAft>
                <a:spcPts val="600"/>
              </a:spcAft>
            </a:pPr>
            <a:endParaRPr lang="en-US" dirty="0"/>
          </a:p>
          <a:p>
            <a:pPr>
              <a:spcAft>
                <a:spcPts val="600"/>
              </a:spcAft>
            </a:pPr>
            <a:r>
              <a:rPr lang="en-US" dirty="0"/>
              <a:t>Understand the context before designing the intervention</a:t>
            </a:r>
          </a:p>
        </p:txBody>
      </p:sp>
      <p:pic>
        <p:nvPicPr>
          <p:cNvPr id="7" name="Graphic 6" descr="Handshake">
            <a:extLst>
              <a:ext uri="{FF2B5EF4-FFF2-40B4-BE49-F238E27FC236}">
                <a16:creationId xmlns:a16="http://schemas.microsoft.com/office/drawing/2014/main" id="{9FE4B7DB-C6DA-4DEF-88AA-7F0A332D1FA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4540" y="4338289"/>
            <a:ext cx="583731" cy="583731"/>
          </a:xfrm>
          <a:prstGeom prst="rect">
            <a:avLst/>
          </a:prstGeom>
        </p:spPr>
      </p:pic>
      <p:pic>
        <p:nvPicPr>
          <p:cNvPr id="11" name="Graphic 10" descr="Bullseye">
            <a:extLst>
              <a:ext uri="{FF2B5EF4-FFF2-40B4-BE49-F238E27FC236}">
                <a16:creationId xmlns:a16="http://schemas.microsoft.com/office/drawing/2014/main" id="{F2F2A34A-3BD7-48E6-BAC1-19A39AB78D1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4543" y="3020372"/>
            <a:ext cx="583731" cy="583731"/>
          </a:xfrm>
          <a:prstGeom prst="rect">
            <a:avLst/>
          </a:prstGeom>
        </p:spPr>
      </p:pic>
      <p:pic>
        <p:nvPicPr>
          <p:cNvPr id="13" name="Graphic 12" descr="Playbook">
            <a:extLst>
              <a:ext uri="{FF2B5EF4-FFF2-40B4-BE49-F238E27FC236}">
                <a16:creationId xmlns:a16="http://schemas.microsoft.com/office/drawing/2014/main" id="{548FC50D-64F8-4464-880A-A068EC9D77E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54541" y="3731698"/>
            <a:ext cx="583731" cy="583731"/>
          </a:xfrm>
          <a:prstGeom prst="rect">
            <a:avLst/>
          </a:prstGeom>
        </p:spPr>
      </p:pic>
      <p:pic>
        <p:nvPicPr>
          <p:cNvPr id="15" name="Graphic 14" descr="Head with gears">
            <a:extLst>
              <a:ext uri="{FF2B5EF4-FFF2-40B4-BE49-F238E27FC236}">
                <a16:creationId xmlns:a16="http://schemas.microsoft.com/office/drawing/2014/main" id="{519F249F-C55C-4C86-9624-B1FF84749B4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54541" y="4924536"/>
            <a:ext cx="583731" cy="583731"/>
          </a:xfrm>
          <a:prstGeom prst="rect">
            <a:avLst/>
          </a:prstGeom>
        </p:spPr>
      </p:pic>
      <p:pic>
        <p:nvPicPr>
          <p:cNvPr id="17" name="Graphic 16" descr="Checklist RTL">
            <a:extLst>
              <a:ext uri="{FF2B5EF4-FFF2-40B4-BE49-F238E27FC236}">
                <a16:creationId xmlns:a16="http://schemas.microsoft.com/office/drawing/2014/main" id="{DFB32DE2-C387-47DA-8199-29F9CE78817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54542" y="1581296"/>
            <a:ext cx="583731" cy="583731"/>
          </a:xfrm>
          <a:prstGeom prst="rect">
            <a:avLst/>
          </a:prstGeom>
        </p:spPr>
      </p:pic>
      <p:pic>
        <p:nvPicPr>
          <p:cNvPr id="19" name="Graphic 18" descr="Court">
            <a:extLst>
              <a:ext uri="{FF2B5EF4-FFF2-40B4-BE49-F238E27FC236}">
                <a16:creationId xmlns:a16="http://schemas.microsoft.com/office/drawing/2014/main" id="{90DF97BC-8C68-47AD-B7DE-C051CD4E544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54543" y="2271307"/>
            <a:ext cx="583731" cy="583731"/>
          </a:xfrm>
          <a:prstGeom prst="rect">
            <a:avLst/>
          </a:prstGeom>
        </p:spPr>
      </p:pic>
    </p:spTree>
    <p:extLst>
      <p:ext uri="{BB962C8B-B14F-4D97-AF65-F5344CB8AC3E}">
        <p14:creationId xmlns:p14="http://schemas.microsoft.com/office/powerpoint/2010/main" val="19835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18"/>
          <p:cNvSpPr txBox="1"/>
          <p:nvPr/>
        </p:nvSpPr>
        <p:spPr>
          <a:xfrm>
            <a:off x="3532341" y="0"/>
            <a:ext cx="5442360" cy="902970"/>
          </a:xfrm>
          <a:prstGeom prst="rect">
            <a:avLst/>
          </a:prstGeom>
          <a:noFill/>
          <a:ln>
            <a:noFill/>
          </a:ln>
        </p:spPr>
        <p:txBody>
          <a:bodyPr spcFirstLastPara="1" wrap="square" lIns="91425" tIns="45700" rIns="91425" bIns="45700" anchor="ctr" anchorCtr="0">
            <a:noAutofit/>
          </a:bodyPr>
          <a:lstStyle/>
          <a:p>
            <a:pPr lvl="0" algn="r">
              <a:buSzPts val="2200"/>
            </a:pPr>
            <a:r>
              <a:rPr lang="en-US" sz="2200" b="1" i="0" u="none" strike="noStrike" cap="none" dirty="0">
                <a:solidFill>
                  <a:schemeClr val="lt1"/>
                </a:solidFill>
                <a:latin typeface="Arial"/>
                <a:ea typeface="Arial"/>
                <a:cs typeface="Arial"/>
                <a:sym typeface="Arial"/>
              </a:rPr>
              <a:t>Primer </a:t>
            </a:r>
            <a:r>
              <a:rPr lang="en-US" sz="2200" b="1" dirty="0">
                <a:solidFill>
                  <a:schemeClr val="lt1"/>
                </a:solidFill>
              </a:rPr>
              <a:t>3: Engaging Investors and Investees around Prioritized Opportunities</a:t>
            </a:r>
            <a:endParaRPr lang="en-US" sz="2200" b="1" i="0" u="none" strike="noStrike" cap="none" dirty="0">
              <a:solidFill>
                <a:schemeClr val="lt1"/>
              </a:solidFill>
              <a:latin typeface="Arial"/>
              <a:ea typeface="Arial"/>
              <a:cs typeface="Arial"/>
              <a:sym typeface="Arial"/>
            </a:endParaRPr>
          </a:p>
        </p:txBody>
      </p:sp>
      <p:sp>
        <p:nvSpPr>
          <p:cNvPr id="30" name="Rectangle 29">
            <a:extLst>
              <a:ext uri="{FF2B5EF4-FFF2-40B4-BE49-F238E27FC236}">
                <a16:creationId xmlns:a16="http://schemas.microsoft.com/office/drawing/2014/main" id="{FB0354BC-8BCD-479F-B216-FADE6B8BEAF7}"/>
              </a:ext>
            </a:extLst>
          </p:cNvPr>
          <p:cNvSpPr/>
          <p:nvPr/>
        </p:nvSpPr>
        <p:spPr>
          <a:xfrm>
            <a:off x="1775767" y="2164490"/>
            <a:ext cx="2887162" cy="404820"/>
          </a:xfrm>
          <a:prstGeom prst="rect">
            <a:avLst/>
          </a:prstGeom>
          <a:noFill/>
        </p:spPr>
        <p:txBody>
          <a:bodyPr wrap="square" lIns="0" tIns="0" rIns="0" bIns="0" rtlCol="0" anchor="ctr">
            <a:noAutofit/>
          </a:bodyPr>
          <a:lstStyle/>
          <a:p>
            <a:r>
              <a:rPr lang="en-US" sz="1400" b="1" dirty="0">
                <a:solidFill>
                  <a:schemeClr val="tx1"/>
                </a:solidFill>
                <a:latin typeface="+mn-lt"/>
              </a:rPr>
              <a:t>Map out key private investors and investees</a:t>
            </a:r>
          </a:p>
        </p:txBody>
      </p:sp>
      <p:sp>
        <p:nvSpPr>
          <p:cNvPr id="31" name="Rectangle 30">
            <a:extLst>
              <a:ext uri="{FF2B5EF4-FFF2-40B4-BE49-F238E27FC236}">
                <a16:creationId xmlns:a16="http://schemas.microsoft.com/office/drawing/2014/main" id="{A9689F41-E945-4A36-ABCD-FA12134E5377}"/>
              </a:ext>
            </a:extLst>
          </p:cNvPr>
          <p:cNvSpPr/>
          <p:nvPr/>
        </p:nvSpPr>
        <p:spPr>
          <a:xfrm>
            <a:off x="1775767" y="3019065"/>
            <a:ext cx="2887162" cy="423463"/>
          </a:xfrm>
          <a:prstGeom prst="rect">
            <a:avLst/>
          </a:prstGeom>
          <a:noFill/>
        </p:spPr>
        <p:txBody>
          <a:bodyPr wrap="square" lIns="0" tIns="0" rIns="0" bIns="0" rtlCol="0" anchor="ctr">
            <a:noAutofit/>
          </a:bodyPr>
          <a:lstStyle/>
          <a:p>
            <a:r>
              <a:rPr lang="en-US" sz="1400" b="1" dirty="0">
                <a:solidFill>
                  <a:schemeClr val="tx1"/>
                </a:solidFill>
                <a:latin typeface="+mn-lt"/>
              </a:rPr>
              <a:t>Prioritize investors that are most aligned with USAID’s mission and objectives</a:t>
            </a:r>
          </a:p>
        </p:txBody>
      </p:sp>
      <p:sp>
        <p:nvSpPr>
          <p:cNvPr id="32" name="Rectangle 31">
            <a:extLst>
              <a:ext uri="{FF2B5EF4-FFF2-40B4-BE49-F238E27FC236}">
                <a16:creationId xmlns:a16="http://schemas.microsoft.com/office/drawing/2014/main" id="{7908BB64-3CD1-42B3-93B4-8ABB02AEE625}"/>
              </a:ext>
            </a:extLst>
          </p:cNvPr>
          <p:cNvSpPr/>
          <p:nvPr/>
        </p:nvSpPr>
        <p:spPr>
          <a:xfrm>
            <a:off x="1775767" y="3920858"/>
            <a:ext cx="2887162" cy="404820"/>
          </a:xfrm>
          <a:prstGeom prst="rect">
            <a:avLst/>
          </a:prstGeom>
          <a:noFill/>
        </p:spPr>
        <p:txBody>
          <a:bodyPr wrap="square" lIns="0" tIns="0" rIns="0" bIns="0" rtlCol="0" anchor="ctr">
            <a:noAutofit/>
          </a:bodyPr>
          <a:lstStyle/>
          <a:p>
            <a:r>
              <a:rPr lang="en-US" sz="1400" b="1" dirty="0">
                <a:solidFill>
                  <a:schemeClr val="tx1"/>
                </a:solidFill>
                <a:latin typeface="+mn-lt"/>
              </a:rPr>
              <a:t>Reach out to prioritized investors and investees to pitch multiple investment opportunities</a:t>
            </a:r>
          </a:p>
        </p:txBody>
      </p:sp>
      <p:sp>
        <p:nvSpPr>
          <p:cNvPr id="33" name="Rectangle 32">
            <a:extLst>
              <a:ext uri="{FF2B5EF4-FFF2-40B4-BE49-F238E27FC236}">
                <a16:creationId xmlns:a16="http://schemas.microsoft.com/office/drawing/2014/main" id="{31014D91-AA0D-46C0-8AA1-C221C78F81DB}"/>
              </a:ext>
            </a:extLst>
          </p:cNvPr>
          <p:cNvSpPr/>
          <p:nvPr/>
        </p:nvSpPr>
        <p:spPr>
          <a:xfrm>
            <a:off x="1775765" y="4776019"/>
            <a:ext cx="2887162" cy="404820"/>
          </a:xfrm>
          <a:prstGeom prst="rect">
            <a:avLst/>
          </a:prstGeom>
          <a:noFill/>
        </p:spPr>
        <p:txBody>
          <a:bodyPr wrap="square" lIns="0" tIns="0" rIns="0" bIns="0" rtlCol="0" anchor="ctr">
            <a:noAutofit/>
          </a:bodyPr>
          <a:lstStyle/>
          <a:p>
            <a:r>
              <a:rPr lang="en-US" sz="1400" b="1" dirty="0">
                <a:solidFill>
                  <a:schemeClr val="tx1"/>
                </a:solidFill>
                <a:latin typeface="+mn-lt"/>
              </a:rPr>
              <a:t>Offer post-investment support</a:t>
            </a:r>
          </a:p>
        </p:txBody>
      </p:sp>
      <p:sp>
        <p:nvSpPr>
          <p:cNvPr id="34" name="Oval 33">
            <a:extLst>
              <a:ext uri="{FF2B5EF4-FFF2-40B4-BE49-F238E27FC236}">
                <a16:creationId xmlns:a16="http://schemas.microsoft.com/office/drawing/2014/main" id="{707C8413-E808-4F07-9CC3-6801EC71B1DB}"/>
              </a:ext>
            </a:extLst>
          </p:cNvPr>
          <p:cNvSpPr/>
          <p:nvPr/>
        </p:nvSpPr>
        <p:spPr>
          <a:xfrm>
            <a:off x="1334948" y="2164490"/>
            <a:ext cx="375659" cy="375659"/>
          </a:xfrm>
          <a:prstGeom prst="ellipse">
            <a:avLst/>
          </a:prstGeom>
          <a:solidFill>
            <a:srgbClr val="C2113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FFFFFF"/>
                </a:solidFill>
              </a:rPr>
              <a:t>3.1</a:t>
            </a:r>
          </a:p>
        </p:txBody>
      </p:sp>
      <p:sp>
        <p:nvSpPr>
          <p:cNvPr id="35" name="Oval 34">
            <a:extLst>
              <a:ext uri="{FF2B5EF4-FFF2-40B4-BE49-F238E27FC236}">
                <a16:creationId xmlns:a16="http://schemas.microsoft.com/office/drawing/2014/main" id="{F97FEABF-3522-4033-B7A7-C706C6FA50C7}"/>
              </a:ext>
            </a:extLst>
          </p:cNvPr>
          <p:cNvSpPr/>
          <p:nvPr/>
        </p:nvSpPr>
        <p:spPr>
          <a:xfrm>
            <a:off x="1334948" y="3921331"/>
            <a:ext cx="375659" cy="375659"/>
          </a:xfrm>
          <a:prstGeom prst="ellipse">
            <a:avLst/>
          </a:prstGeom>
          <a:solidFill>
            <a:srgbClr val="C2113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FFFFFF"/>
                </a:solidFill>
              </a:rPr>
              <a:t>3.3</a:t>
            </a:r>
          </a:p>
        </p:txBody>
      </p:sp>
      <p:sp>
        <p:nvSpPr>
          <p:cNvPr id="36" name="Oval 35">
            <a:extLst>
              <a:ext uri="{FF2B5EF4-FFF2-40B4-BE49-F238E27FC236}">
                <a16:creationId xmlns:a16="http://schemas.microsoft.com/office/drawing/2014/main" id="{E7AAA2DA-B274-4613-9191-E474AD2CF8EE}"/>
              </a:ext>
            </a:extLst>
          </p:cNvPr>
          <p:cNvSpPr/>
          <p:nvPr/>
        </p:nvSpPr>
        <p:spPr>
          <a:xfrm>
            <a:off x="1334948" y="4756889"/>
            <a:ext cx="375659" cy="375659"/>
          </a:xfrm>
          <a:prstGeom prst="ellipse">
            <a:avLst/>
          </a:prstGeom>
          <a:solidFill>
            <a:srgbClr val="C2113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FFFFFF"/>
                </a:solidFill>
              </a:rPr>
              <a:t>3.4</a:t>
            </a:r>
          </a:p>
        </p:txBody>
      </p:sp>
      <p:sp>
        <p:nvSpPr>
          <p:cNvPr id="37" name="TextBox 36">
            <a:extLst>
              <a:ext uri="{FF2B5EF4-FFF2-40B4-BE49-F238E27FC236}">
                <a16:creationId xmlns:a16="http://schemas.microsoft.com/office/drawing/2014/main" id="{0B02AD83-126C-4AFD-BC6D-A8503B5AA7CA}"/>
              </a:ext>
            </a:extLst>
          </p:cNvPr>
          <p:cNvSpPr txBox="1"/>
          <p:nvPr/>
        </p:nvSpPr>
        <p:spPr>
          <a:xfrm>
            <a:off x="389500" y="5377567"/>
            <a:ext cx="3262916" cy="553998"/>
          </a:xfrm>
          <a:prstGeom prst="rect">
            <a:avLst/>
          </a:prstGeom>
          <a:noFill/>
        </p:spPr>
        <p:txBody>
          <a:bodyPr wrap="square" lIns="0" tIns="0" rIns="0" bIns="0" rtlCol="0">
            <a:spAutoFit/>
          </a:bodyPr>
          <a:lstStyle/>
          <a:p>
            <a:r>
              <a:rPr lang="en-US" sz="1200" b="1" i="1" dirty="0">
                <a:latin typeface="+mn-lt"/>
              </a:rPr>
              <a:t>NOTE: </a:t>
            </a:r>
            <a:r>
              <a:rPr lang="en-US" sz="1200" i="1" dirty="0">
                <a:latin typeface="+mn-lt"/>
              </a:rPr>
              <a:t>This primer covers the mechanics of engaging investors and investees at the end of the investment support process from Primer 1</a:t>
            </a:r>
          </a:p>
        </p:txBody>
      </p:sp>
      <p:sp>
        <p:nvSpPr>
          <p:cNvPr id="38" name="Oval 37">
            <a:extLst>
              <a:ext uri="{FF2B5EF4-FFF2-40B4-BE49-F238E27FC236}">
                <a16:creationId xmlns:a16="http://schemas.microsoft.com/office/drawing/2014/main" id="{5FE482D5-BE83-4BC2-82FC-D0DD9AE1B3C1}"/>
              </a:ext>
            </a:extLst>
          </p:cNvPr>
          <p:cNvSpPr/>
          <p:nvPr/>
        </p:nvSpPr>
        <p:spPr>
          <a:xfrm>
            <a:off x="1334948" y="3028623"/>
            <a:ext cx="375659" cy="375659"/>
          </a:xfrm>
          <a:prstGeom prst="ellipse">
            <a:avLst/>
          </a:prstGeom>
          <a:solidFill>
            <a:srgbClr val="C2113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FFFFFF"/>
                </a:solidFill>
              </a:rPr>
              <a:t>3.2</a:t>
            </a:r>
          </a:p>
        </p:txBody>
      </p:sp>
      <p:cxnSp>
        <p:nvCxnSpPr>
          <p:cNvPr id="39" name="Straight Connector 38">
            <a:extLst>
              <a:ext uri="{FF2B5EF4-FFF2-40B4-BE49-F238E27FC236}">
                <a16:creationId xmlns:a16="http://schemas.microsoft.com/office/drawing/2014/main" id="{CBC3A5A7-666A-43A9-91A0-3FC4B329E127}"/>
              </a:ext>
            </a:extLst>
          </p:cNvPr>
          <p:cNvCxnSpPr>
            <a:cxnSpLocks/>
          </p:cNvCxnSpPr>
          <p:nvPr/>
        </p:nvCxnSpPr>
        <p:spPr>
          <a:xfrm flipV="1">
            <a:off x="827392" y="2084399"/>
            <a:ext cx="524366" cy="1912784"/>
          </a:xfrm>
          <a:prstGeom prst="line">
            <a:avLst/>
          </a:prstGeom>
          <a:ln w="31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288C329-0E0F-4C2A-AA75-483EF0DD6B7B}"/>
              </a:ext>
            </a:extLst>
          </p:cNvPr>
          <p:cNvCxnSpPr>
            <a:cxnSpLocks/>
            <a:stCxn id="45" idx="0"/>
          </p:cNvCxnSpPr>
          <p:nvPr/>
        </p:nvCxnSpPr>
        <p:spPr>
          <a:xfrm>
            <a:off x="827392" y="3997183"/>
            <a:ext cx="442396" cy="1031034"/>
          </a:xfrm>
          <a:prstGeom prst="line">
            <a:avLst/>
          </a:prstGeom>
          <a:ln w="3175">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BB285746-3344-4D98-9E9B-DD14482EBC01}"/>
              </a:ext>
            </a:extLst>
          </p:cNvPr>
          <p:cNvGrpSpPr/>
          <p:nvPr/>
        </p:nvGrpSpPr>
        <p:grpSpPr>
          <a:xfrm>
            <a:off x="1351758" y="1394123"/>
            <a:ext cx="3263546" cy="402854"/>
            <a:chOff x="389500" y="1135960"/>
            <a:chExt cx="4225804" cy="402854"/>
          </a:xfrm>
        </p:grpSpPr>
        <p:sp>
          <p:nvSpPr>
            <p:cNvPr id="41" name="Speech Bubble: Rectangle 40">
              <a:extLst>
                <a:ext uri="{FF2B5EF4-FFF2-40B4-BE49-F238E27FC236}">
                  <a16:creationId xmlns:a16="http://schemas.microsoft.com/office/drawing/2014/main" id="{1E5B8AD9-AFDA-4091-8D62-93CCD67FD33D}"/>
                </a:ext>
              </a:extLst>
            </p:cNvPr>
            <p:cNvSpPr/>
            <p:nvPr/>
          </p:nvSpPr>
          <p:spPr>
            <a:xfrm>
              <a:off x="389500" y="1135960"/>
              <a:ext cx="4210049" cy="398318"/>
            </a:xfrm>
            <a:prstGeom prst="wedgeRectCallout">
              <a:avLst>
                <a:gd name="adj1" fmla="val -35504"/>
                <a:gd name="adj2" fmla="val -27682"/>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accent1"/>
                  </a:solidFill>
                </a:rPr>
                <a:t>Investment filtering process</a:t>
              </a:r>
            </a:p>
          </p:txBody>
        </p:sp>
        <p:cxnSp>
          <p:nvCxnSpPr>
            <p:cNvPr id="42" name="Straight Connector 41">
              <a:extLst>
                <a:ext uri="{FF2B5EF4-FFF2-40B4-BE49-F238E27FC236}">
                  <a16:creationId xmlns:a16="http://schemas.microsoft.com/office/drawing/2014/main" id="{619A292A-EBDD-4E00-B792-46FB3305D035}"/>
                </a:ext>
              </a:extLst>
            </p:cNvPr>
            <p:cNvCxnSpPr>
              <a:cxnSpLocks/>
            </p:cNvCxnSpPr>
            <p:nvPr/>
          </p:nvCxnSpPr>
          <p:spPr>
            <a:xfrm>
              <a:off x="390316" y="1538814"/>
              <a:ext cx="4224988" cy="0"/>
            </a:xfrm>
            <a:prstGeom prst="line">
              <a:avLst/>
            </a:prstGeom>
          </p:spPr>
          <p:style>
            <a:lnRef idx="1">
              <a:schemeClr val="dk1"/>
            </a:lnRef>
            <a:fillRef idx="0">
              <a:schemeClr val="dk1"/>
            </a:fillRef>
            <a:effectRef idx="0">
              <a:schemeClr val="dk1"/>
            </a:effectRef>
            <a:fontRef idx="minor">
              <a:schemeClr val="tx1"/>
            </a:fontRef>
          </p:style>
        </p:cxnSp>
      </p:grpSp>
      <p:grpSp>
        <p:nvGrpSpPr>
          <p:cNvPr id="43" name="Group 42">
            <a:extLst>
              <a:ext uri="{FF2B5EF4-FFF2-40B4-BE49-F238E27FC236}">
                <a16:creationId xmlns:a16="http://schemas.microsoft.com/office/drawing/2014/main" id="{BC0BC4D4-AF1E-4039-B766-742D2C3B3BEF}"/>
              </a:ext>
            </a:extLst>
          </p:cNvPr>
          <p:cNvGrpSpPr/>
          <p:nvPr/>
        </p:nvGrpSpPr>
        <p:grpSpPr>
          <a:xfrm>
            <a:off x="389500" y="1636775"/>
            <a:ext cx="873510" cy="2360408"/>
            <a:chOff x="3662050" y="2869814"/>
            <a:chExt cx="323551" cy="676240"/>
          </a:xfrm>
        </p:grpSpPr>
        <p:sp>
          <p:nvSpPr>
            <p:cNvPr id="44" name="Isosceles Triangle 35">
              <a:extLst>
                <a:ext uri="{FF2B5EF4-FFF2-40B4-BE49-F238E27FC236}">
                  <a16:creationId xmlns:a16="http://schemas.microsoft.com/office/drawing/2014/main" id="{520B6192-E31D-4EAD-8FEB-7ECFDA8D8B01}"/>
                </a:ext>
              </a:extLst>
            </p:cNvPr>
            <p:cNvSpPr/>
            <p:nvPr/>
          </p:nvSpPr>
          <p:spPr>
            <a:xfrm rot="10800000">
              <a:off x="3729614" y="3137112"/>
              <a:ext cx="188422" cy="408942"/>
            </a:xfrm>
            <a:custGeom>
              <a:avLst/>
              <a:gdLst/>
              <a:ahLst/>
              <a:cxnLst/>
              <a:rect l="l" t="t" r="r" b="b"/>
              <a:pathLst>
                <a:path w="2174399" h="2098425">
                  <a:moveTo>
                    <a:pt x="1083091" y="0"/>
                  </a:moveTo>
                  <a:lnTo>
                    <a:pt x="2174399" y="1839612"/>
                  </a:lnTo>
                  <a:cubicBezTo>
                    <a:pt x="2081791" y="1986998"/>
                    <a:pt x="1630749" y="2098425"/>
                    <a:pt x="1088403" y="2098425"/>
                  </a:cubicBezTo>
                  <a:cubicBezTo>
                    <a:pt x="540681" y="2098425"/>
                    <a:pt x="86082" y="1984778"/>
                    <a:pt x="0" y="1835116"/>
                  </a:cubicBezTo>
                  <a:close/>
                </a:path>
              </a:pathLst>
            </a:custGeom>
            <a:solidFill>
              <a:schemeClr val="accent1">
                <a:alpha val="2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000" dirty="0"/>
            </a:p>
          </p:txBody>
        </p:sp>
        <p:sp>
          <p:nvSpPr>
            <p:cNvPr id="45" name="Isosceles Triangle 35">
              <a:extLst>
                <a:ext uri="{FF2B5EF4-FFF2-40B4-BE49-F238E27FC236}">
                  <a16:creationId xmlns:a16="http://schemas.microsoft.com/office/drawing/2014/main" id="{C6B8C3CF-E56E-4B63-BF1A-4C335070DE90}"/>
                </a:ext>
              </a:extLst>
            </p:cNvPr>
            <p:cNvSpPr/>
            <p:nvPr/>
          </p:nvSpPr>
          <p:spPr>
            <a:xfrm rot="10800000">
              <a:off x="3662050" y="2869814"/>
              <a:ext cx="323551" cy="676240"/>
            </a:xfrm>
            <a:custGeom>
              <a:avLst/>
              <a:gdLst>
                <a:gd name="connsiteX0" fmla="*/ 583932 w 1170912"/>
                <a:gd name="connsiteY0" fmla="*/ 0 h 1523470"/>
                <a:gd name="connsiteX1" fmla="*/ 1170912 w 1170912"/>
                <a:gd name="connsiteY1" fmla="*/ 1385256 h 1523470"/>
                <a:gd name="connsiteX2" fmla="*/ 585696 w 1170912"/>
                <a:gd name="connsiteY2" fmla="*/ 1523470 h 1523470"/>
                <a:gd name="connsiteX3" fmla="*/ 480 w 1170912"/>
                <a:gd name="connsiteY3" fmla="*/ 1385256 h 1523470"/>
                <a:gd name="connsiteX4" fmla="*/ 536 w 1170912"/>
                <a:gd name="connsiteY4" fmla="*/ 1385126 h 1523470"/>
                <a:gd name="connsiteX5" fmla="*/ 0 w 1170912"/>
                <a:gd name="connsiteY5" fmla="*/ 1385126 h 1523470"/>
                <a:gd name="connsiteX6" fmla="*/ 583932 w 1170912"/>
                <a:gd name="connsiteY6" fmla="*/ 0 h 152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912" h="1523470">
                  <a:moveTo>
                    <a:pt x="583932" y="0"/>
                  </a:moveTo>
                  <a:lnTo>
                    <a:pt x="1170912" y="1385256"/>
                  </a:lnTo>
                  <a:cubicBezTo>
                    <a:pt x="1170912" y="1461589"/>
                    <a:pt x="908902" y="1523470"/>
                    <a:pt x="585696" y="1523470"/>
                  </a:cubicBezTo>
                  <a:cubicBezTo>
                    <a:pt x="262490" y="1523470"/>
                    <a:pt x="480" y="1461589"/>
                    <a:pt x="480" y="1385256"/>
                  </a:cubicBezTo>
                  <a:cubicBezTo>
                    <a:pt x="499" y="1385213"/>
                    <a:pt x="517" y="1385169"/>
                    <a:pt x="536" y="1385126"/>
                  </a:cubicBezTo>
                  <a:lnTo>
                    <a:pt x="0" y="1385126"/>
                  </a:lnTo>
                  <a:lnTo>
                    <a:pt x="583932" y="0"/>
                  </a:lnTo>
                  <a:close/>
                </a:path>
              </a:pathLst>
            </a:custGeom>
            <a:solidFill>
              <a:schemeClr val="accent1">
                <a:alpha val="2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000" dirty="0"/>
            </a:p>
          </p:txBody>
        </p:sp>
        <p:sp>
          <p:nvSpPr>
            <p:cNvPr id="46" name="Isosceles Triangle 35">
              <a:extLst>
                <a:ext uri="{FF2B5EF4-FFF2-40B4-BE49-F238E27FC236}">
                  <a16:creationId xmlns:a16="http://schemas.microsoft.com/office/drawing/2014/main" id="{8EDAB900-2F46-4D51-BE50-61BBCF6C0F42}"/>
                </a:ext>
              </a:extLst>
            </p:cNvPr>
            <p:cNvSpPr/>
            <p:nvPr/>
          </p:nvSpPr>
          <p:spPr>
            <a:xfrm rot="10800000">
              <a:off x="3694922" y="3003463"/>
              <a:ext cx="257806" cy="542591"/>
            </a:xfrm>
            <a:custGeom>
              <a:avLst/>
              <a:gdLst/>
              <a:ahLst/>
              <a:cxnLst/>
              <a:rect l="l" t="t" r="r" b="b"/>
              <a:pathLst>
                <a:path w="2975103" h="2784225">
                  <a:moveTo>
                    <a:pt x="1483000" y="0"/>
                  </a:moveTo>
                  <a:lnTo>
                    <a:pt x="2975103" y="2515230"/>
                  </a:lnTo>
                  <a:cubicBezTo>
                    <a:pt x="2868527" y="2667838"/>
                    <a:pt x="2243451" y="2784225"/>
                    <a:pt x="1488476" y="2784225"/>
                  </a:cubicBezTo>
                  <a:cubicBezTo>
                    <a:pt x="729170" y="2784225"/>
                    <a:pt x="101255" y="2666498"/>
                    <a:pt x="0" y="2512695"/>
                  </a:cubicBezTo>
                  <a:close/>
                </a:path>
              </a:pathLst>
            </a:custGeom>
            <a:solidFill>
              <a:schemeClr val="accent1">
                <a:alpha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000" dirty="0"/>
            </a:p>
          </p:txBody>
        </p:sp>
      </p:grpSp>
      <p:sp>
        <p:nvSpPr>
          <p:cNvPr id="47" name="Rectangle 46">
            <a:extLst>
              <a:ext uri="{FF2B5EF4-FFF2-40B4-BE49-F238E27FC236}">
                <a16:creationId xmlns:a16="http://schemas.microsoft.com/office/drawing/2014/main" id="{793C300D-4209-491C-A671-863866C7CB03}"/>
              </a:ext>
            </a:extLst>
          </p:cNvPr>
          <p:cNvSpPr/>
          <p:nvPr/>
        </p:nvSpPr>
        <p:spPr>
          <a:xfrm>
            <a:off x="4724388" y="2164490"/>
            <a:ext cx="4250312" cy="37565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242887" indent="-171450">
              <a:spcAft>
                <a:spcPts val="600"/>
              </a:spcAft>
              <a:buFont typeface="Arial" panose="020B0604020202020204" pitchFamily="34" charset="0"/>
              <a:buChar char="•"/>
              <a:tabLst>
                <a:tab pos="171450" algn="l"/>
                <a:tab pos="358775" algn="l"/>
              </a:tabLst>
            </a:pPr>
            <a:r>
              <a:rPr lang="en-US" sz="1400" dirty="0">
                <a:solidFill>
                  <a:schemeClr val="tx1"/>
                </a:solidFill>
              </a:rPr>
              <a:t>Identifying local implementers/operators, global implementers/operators and investors as well as types and terms of financing sought.</a:t>
            </a:r>
          </a:p>
        </p:txBody>
      </p:sp>
      <p:sp>
        <p:nvSpPr>
          <p:cNvPr id="48" name="Rectangle 47">
            <a:extLst>
              <a:ext uri="{FF2B5EF4-FFF2-40B4-BE49-F238E27FC236}">
                <a16:creationId xmlns:a16="http://schemas.microsoft.com/office/drawing/2014/main" id="{275AFC64-41BD-42A9-B144-B2B235778455}"/>
              </a:ext>
            </a:extLst>
          </p:cNvPr>
          <p:cNvSpPr/>
          <p:nvPr/>
        </p:nvSpPr>
        <p:spPr>
          <a:xfrm>
            <a:off x="4724388" y="3019065"/>
            <a:ext cx="4250312" cy="4547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242887" indent="-171450">
              <a:spcAft>
                <a:spcPts val="600"/>
              </a:spcAft>
              <a:buFont typeface="Arial" panose="020B0604020202020204" pitchFamily="34" charset="0"/>
              <a:buChar char="•"/>
              <a:tabLst>
                <a:tab pos="171450" algn="l"/>
                <a:tab pos="358775" algn="l"/>
              </a:tabLst>
            </a:pPr>
            <a:r>
              <a:rPr lang="en-US" sz="1400" dirty="0">
                <a:solidFill>
                  <a:schemeClr val="tx1"/>
                </a:solidFill>
              </a:rPr>
              <a:t>Consider the investment thesis and expansion strategy</a:t>
            </a:r>
          </a:p>
        </p:txBody>
      </p:sp>
      <p:sp>
        <p:nvSpPr>
          <p:cNvPr id="49" name="Rectangle 48">
            <a:extLst>
              <a:ext uri="{FF2B5EF4-FFF2-40B4-BE49-F238E27FC236}">
                <a16:creationId xmlns:a16="http://schemas.microsoft.com/office/drawing/2014/main" id="{4AC2623E-2520-4F0F-A0FB-8D8C95DD2F52}"/>
              </a:ext>
            </a:extLst>
          </p:cNvPr>
          <p:cNvSpPr/>
          <p:nvPr/>
        </p:nvSpPr>
        <p:spPr>
          <a:xfrm>
            <a:off x="4724388" y="3920858"/>
            <a:ext cx="4250312" cy="40482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73038" indent="-171450">
              <a:spcAft>
                <a:spcPts val="600"/>
              </a:spcAft>
              <a:buFont typeface="Arial" panose="020B0604020202020204" pitchFamily="34" charset="0"/>
              <a:buChar char="•"/>
            </a:pPr>
            <a:r>
              <a:rPr lang="en-US" sz="1400" spc="-5" dirty="0">
                <a:solidFill>
                  <a:schemeClr val="tx1"/>
                </a:solidFill>
              </a:rPr>
              <a:t>Develop an engagement strategy, present tailored pitch materials </a:t>
            </a:r>
            <a:endParaRPr lang="en-US" sz="1400" dirty="0">
              <a:solidFill>
                <a:schemeClr val="tx1"/>
              </a:solidFill>
            </a:endParaRPr>
          </a:p>
        </p:txBody>
      </p:sp>
      <p:sp>
        <p:nvSpPr>
          <p:cNvPr id="50" name="Rectangle 49">
            <a:extLst>
              <a:ext uri="{FF2B5EF4-FFF2-40B4-BE49-F238E27FC236}">
                <a16:creationId xmlns:a16="http://schemas.microsoft.com/office/drawing/2014/main" id="{E641896B-837A-4D0F-89CD-70A8D1714D0A}"/>
              </a:ext>
            </a:extLst>
          </p:cNvPr>
          <p:cNvSpPr/>
          <p:nvPr/>
        </p:nvSpPr>
        <p:spPr>
          <a:xfrm>
            <a:off x="4724388" y="4746858"/>
            <a:ext cx="4250312" cy="4308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242887" indent="-171450">
              <a:spcAft>
                <a:spcPts val="600"/>
              </a:spcAft>
              <a:buFont typeface="Arial" panose="020B0604020202020204" pitchFamily="34" charset="0"/>
              <a:buChar char="•"/>
              <a:tabLst>
                <a:tab pos="171450" algn="l"/>
                <a:tab pos="358775" algn="l"/>
              </a:tabLst>
            </a:pPr>
            <a:r>
              <a:rPr lang="en-US" sz="1400" dirty="0">
                <a:solidFill>
                  <a:schemeClr val="tx1"/>
                </a:solidFill>
              </a:rPr>
              <a:t>Engage regularly and convene private sector actors in thematic “private sector desks”</a:t>
            </a:r>
          </a:p>
        </p:txBody>
      </p:sp>
      <p:grpSp>
        <p:nvGrpSpPr>
          <p:cNvPr id="51" name="Group 50">
            <a:extLst>
              <a:ext uri="{FF2B5EF4-FFF2-40B4-BE49-F238E27FC236}">
                <a16:creationId xmlns:a16="http://schemas.microsoft.com/office/drawing/2014/main" id="{64985CB1-7066-4DF8-9D24-8D06DD80FA27}"/>
              </a:ext>
            </a:extLst>
          </p:cNvPr>
          <p:cNvGrpSpPr/>
          <p:nvPr/>
        </p:nvGrpSpPr>
        <p:grpSpPr>
          <a:xfrm>
            <a:off x="1772066" y="2765767"/>
            <a:ext cx="7202633" cy="1853915"/>
            <a:chOff x="2069506" y="2720928"/>
            <a:chExt cx="7258643" cy="1853915"/>
          </a:xfrm>
        </p:grpSpPr>
        <p:cxnSp>
          <p:nvCxnSpPr>
            <p:cNvPr id="52" name="Straight Connector 51">
              <a:extLst>
                <a:ext uri="{FF2B5EF4-FFF2-40B4-BE49-F238E27FC236}">
                  <a16:creationId xmlns:a16="http://schemas.microsoft.com/office/drawing/2014/main" id="{EB79E35F-6D69-45F7-9CA3-4A2481BFAEE7}"/>
                </a:ext>
              </a:extLst>
            </p:cNvPr>
            <p:cNvCxnSpPr>
              <a:cxnSpLocks/>
            </p:cNvCxnSpPr>
            <p:nvPr/>
          </p:nvCxnSpPr>
          <p:spPr>
            <a:xfrm>
              <a:off x="2069506" y="2720928"/>
              <a:ext cx="7258643" cy="0"/>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C4CA068E-D3C2-4000-9E07-A86BA41F27F3}"/>
                </a:ext>
              </a:extLst>
            </p:cNvPr>
            <p:cNvCxnSpPr>
              <a:cxnSpLocks/>
            </p:cNvCxnSpPr>
            <p:nvPr/>
          </p:nvCxnSpPr>
          <p:spPr>
            <a:xfrm>
              <a:off x="2069506" y="3614710"/>
              <a:ext cx="7258643" cy="0"/>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FFB0386E-6E25-45BA-80A9-F4E6A3DC7BF8}"/>
                </a:ext>
              </a:extLst>
            </p:cNvPr>
            <p:cNvCxnSpPr>
              <a:cxnSpLocks/>
            </p:cNvCxnSpPr>
            <p:nvPr/>
          </p:nvCxnSpPr>
          <p:spPr>
            <a:xfrm>
              <a:off x="2069506" y="4574843"/>
              <a:ext cx="7258643" cy="0"/>
            </a:xfrm>
            <a:prstGeom prst="line">
              <a:avLst/>
            </a:prstGeom>
            <a:ln>
              <a:prstDash val="lgDash"/>
            </a:ln>
          </p:spPr>
          <p:style>
            <a:lnRef idx="1">
              <a:schemeClr val="dk1"/>
            </a:lnRef>
            <a:fillRef idx="0">
              <a:schemeClr val="dk1"/>
            </a:fillRef>
            <a:effectRef idx="0">
              <a:schemeClr val="dk1"/>
            </a:effectRef>
            <a:fontRef idx="minor">
              <a:schemeClr val="tx1"/>
            </a:fontRef>
          </p:style>
        </p:cxnSp>
      </p:grpSp>
      <p:sp>
        <p:nvSpPr>
          <p:cNvPr id="55" name="Speech Bubble: Rectangle 54">
            <a:extLst>
              <a:ext uri="{FF2B5EF4-FFF2-40B4-BE49-F238E27FC236}">
                <a16:creationId xmlns:a16="http://schemas.microsoft.com/office/drawing/2014/main" id="{DCCDBD3C-609B-4AE2-9421-461571FEEB23}"/>
              </a:ext>
            </a:extLst>
          </p:cNvPr>
          <p:cNvSpPr/>
          <p:nvPr/>
        </p:nvSpPr>
        <p:spPr>
          <a:xfrm>
            <a:off x="4764650" y="1394123"/>
            <a:ext cx="4210049" cy="398318"/>
          </a:xfrm>
          <a:prstGeom prst="wedgeRectCallout">
            <a:avLst>
              <a:gd name="adj1" fmla="val -35504"/>
              <a:gd name="adj2" fmla="val -27682"/>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accent1"/>
                </a:solidFill>
              </a:rPr>
              <a:t>Key considerations</a:t>
            </a:r>
          </a:p>
        </p:txBody>
      </p:sp>
      <p:cxnSp>
        <p:nvCxnSpPr>
          <p:cNvPr id="56" name="Straight Connector 55">
            <a:extLst>
              <a:ext uri="{FF2B5EF4-FFF2-40B4-BE49-F238E27FC236}">
                <a16:creationId xmlns:a16="http://schemas.microsoft.com/office/drawing/2014/main" id="{FE3966B3-32D5-4DCD-A4B6-F1DA3487E387}"/>
              </a:ext>
            </a:extLst>
          </p:cNvPr>
          <p:cNvCxnSpPr>
            <a:cxnSpLocks/>
          </p:cNvCxnSpPr>
          <p:nvPr/>
        </p:nvCxnSpPr>
        <p:spPr>
          <a:xfrm>
            <a:off x="4765466" y="1796977"/>
            <a:ext cx="422498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51814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B994AF3-FA16-49EB-B7D7-CBE602B3204C}"/>
              </a:ext>
            </a:extLst>
          </p:cNvPr>
          <p:cNvGraphicFramePr>
            <a:graphicFrameLocks noChangeAspect="1"/>
          </p:cNvGraphicFramePr>
          <p:nvPr>
            <p:custDataLst>
              <p:tags r:id="rId2"/>
            </p:custDataLst>
            <p:extLst>
              <p:ext uri="{D42A27DB-BD31-4B8C-83A1-F6EECF244321}">
                <p14:modId xmlns:p14="http://schemas.microsoft.com/office/powerpoint/2010/main" val="16038135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5" name="think-cell Slide" r:id="rId5" imgW="592" imgH="591" progId="TCLayout.ActiveDocument.1">
                  <p:embed/>
                </p:oleObj>
              </mc:Choice>
              <mc:Fallback>
                <p:oleObj name="think-cell Slide" r:id="rId5" imgW="592" imgH="59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1" name="Google Shape;219;p25">
            <a:extLst>
              <a:ext uri="{FF2B5EF4-FFF2-40B4-BE49-F238E27FC236}">
                <a16:creationId xmlns:a16="http://schemas.microsoft.com/office/drawing/2014/main" id="{A8CF2FCC-283F-4DB6-A475-969E29B8AE04}"/>
              </a:ext>
            </a:extLst>
          </p:cNvPr>
          <p:cNvPicPr preferRelativeResize="0"/>
          <p:nvPr/>
        </p:nvPicPr>
        <p:blipFill rotWithShape="1">
          <a:blip r:embed="rId7">
            <a:alphaModFix amt="22000"/>
          </a:blip>
          <a:srcRect t="8562" b="9249"/>
          <a:stretch/>
        </p:blipFill>
        <p:spPr>
          <a:xfrm>
            <a:off x="0" y="913130"/>
            <a:ext cx="9144000" cy="5010150"/>
          </a:xfrm>
          <a:prstGeom prst="rect">
            <a:avLst/>
          </a:prstGeom>
          <a:noFill/>
          <a:ln>
            <a:noFill/>
          </a:ln>
        </p:spPr>
      </p:pic>
      <p:sp>
        <p:nvSpPr>
          <p:cNvPr id="157" name="Google Shape;157;p18"/>
          <p:cNvSpPr txBox="1"/>
          <p:nvPr/>
        </p:nvSpPr>
        <p:spPr>
          <a:xfrm>
            <a:off x="3929974" y="0"/>
            <a:ext cx="4970835" cy="90297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200"/>
              <a:buFont typeface="Arial"/>
              <a:buNone/>
            </a:pPr>
            <a:r>
              <a:rPr lang="en-US" sz="2200" b="1" i="0" u="none" strike="noStrike" cap="none" dirty="0">
                <a:solidFill>
                  <a:schemeClr val="lt1"/>
                </a:solidFill>
                <a:latin typeface="Arial"/>
                <a:ea typeface="Arial"/>
                <a:cs typeface="Arial"/>
                <a:sym typeface="Arial"/>
              </a:rPr>
              <a:t>Primer 3</a:t>
            </a:r>
          </a:p>
          <a:p>
            <a:pPr marL="0" marR="0" lvl="0" indent="0" algn="r" rtl="0">
              <a:lnSpc>
                <a:spcPct val="100000"/>
              </a:lnSpc>
              <a:spcBef>
                <a:spcPts val="0"/>
              </a:spcBef>
              <a:spcAft>
                <a:spcPts val="0"/>
              </a:spcAft>
              <a:buClr>
                <a:srgbClr val="000000"/>
              </a:buClr>
              <a:buSzPts val="2200"/>
              <a:buFont typeface="Arial"/>
              <a:buNone/>
            </a:pPr>
            <a:r>
              <a:rPr lang="en-US" sz="2200" b="1" dirty="0">
                <a:solidFill>
                  <a:schemeClr val="lt1"/>
                </a:solidFill>
              </a:rPr>
              <a:t>Guiding principles</a:t>
            </a:r>
            <a:endParaRPr lang="en-US" sz="2200" b="1" i="0" u="none" strike="noStrike" cap="none" dirty="0">
              <a:solidFill>
                <a:schemeClr val="lt1"/>
              </a:solidFill>
              <a:latin typeface="Arial"/>
              <a:ea typeface="Arial"/>
              <a:cs typeface="Arial"/>
              <a:sym typeface="Arial"/>
            </a:endParaRPr>
          </a:p>
        </p:txBody>
      </p:sp>
      <p:sp>
        <p:nvSpPr>
          <p:cNvPr id="9" name="Text Placeholder 2">
            <a:extLst>
              <a:ext uri="{FF2B5EF4-FFF2-40B4-BE49-F238E27FC236}">
                <a16:creationId xmlns:a16="http://schemas.microsoft.com/office/drawing/2014/main" id="{5434CBC6-590C-46BB-B9B4-016A6A705CA7}"/>
              </a:ext>
            </a:extLst>
          </p:cNvPr>
          <p:cNvSpPr txBox="1">
            <a:spLocks/>
          </p:cNvSpPr>
          <p:nvPr/>
        </p:nvSpPr>
        <p:spPr>
          <a:xfrm>
            <a:off x="783771" y="1514763"/>
            <a:ext cx="7658266" cy="3971637"/>
          </a:xfrm>
          <a:prstGeom prst="rect">
            <a:avLst/>
          </a:prstGeom>
          <a:solidFill>
            <a:schemeClr val="lt1">
              <a:alpha val="75294"/>
            </a:schemeClr>
          </a:solidFill>
          <a:ln>
            <a:noFill/>
          </a:ln>
        </p:spPr>
        <p:txBody>
          <a:bodyPr spcFirstLastPara="1" wrap="square" lIns="914400" tIns="182875" rIns="182875" bIns="182875" anchor="t" anchorCtr="0">
            <a:noAutofit/>
          </a:bodyPr>
          <a:lstStyle>
            <a:defPPr marR="0" lvl="0" algn="l" rtl="0">
              <a:lnSpc>
                <a:spcPct val="100000"/>
              </a:lnSpc>
              <a:spcBef>
                <a:spcPts val="0"/>
              </a:spcBef>
              <a:spcAft>
                <a:spcPts val="0"/>
              </a:spcAft>
            </a:defPPr>
            <a:lvl1pPr>
              <a:defRPr sz="1600"/>
            </a:lvl1pPr>
            <a:lvl2pPr marL="0" indent="0">
              <a:buSzPts val="1400"/>
              <a:buNone/>
              <a:defRPr b="1">
                <a:solidFill>
                  <a:schemeClr val="dk1"/>
                </a:solidFil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r>
              <a:rPr lang="en-US" dirty="0"/>
              <a:t>Private sector actors massively vary in type, context and approach</a:t>
            </a:r>
          </a:p>
          <a:p>
            <a:pPr>
              <a:spcAft>
                <a:spcPts val="600"/>
              </a:spcAft>
            </a:pPr>
            <a:endParaRPr lang="en-US" dirty="0"/>
          </a:p>
          <a:p>
            <a:pPr>
              <a:spcAft>
                <a:spcPts val="600"/>
              </a:spcAft>
            </a:pPr>
            <a:r>
              <a:rPr lang="en-US" dirty="0"/>
              <a:t>Early, close and dedicated stakeholder engagement is critical</a:t>
            </a:r>
          </a:p>
          <a:p>
            <a:pPr>
              <a:spcAft>
                <a:spcPts val="600"/>
              </a:spcAft>
            </a:pPr>
            <a:endParaRPr lang="en-US" dirty="0"/>
          </a:p>
          <a:p>
            <a:pPr>
              <a:spcAft>
                <a:spcPts val="600"/>
              </a:spcAft>
            </a:pPr>
            <a:r>
              <a:rPr lang="en-US" dirty="0"/>
              <a:t>Engagement and facilitation are needed, even for “warm” investors</a:t>
            </a:r>
          </a:p>
          <a:p>
            <a:pPr>
              <a:spcAft>
                <a:spcPts val="600"/>
              </a:spcAft>
            </a:pPr>
            <a:endParaRPr lang="en-US" dirty="0"/>
          </a:p>
          <a:p>
            <a:pPr>
              <a:spcAft>
                <a:spcPts val="600"/>
              </a:spcAft>
            </a:pPr>
            <a:r>
              <a:rPr lang="en-US" dirty="0"/>
              <a:t>Establishing a shared big-picture vision for the partnership at the outset is crucial</a:t>
            </a:r>
          </a:p>
          <a:p>
            <a:pPr>
              <a:spcAft>
                <a:spcPts val="600"/>
              </a:spcAft>
            </a:pPr>
            <a:endParaRPr lang="en-US" dirty="0"/>
          </a:p>
          <a:p>
            <a:pPr>
              <a:spcAft>
                <a:spcPts val="600"/>
              </a:spcAft>
            </a:pPr>
            <a:r>
              <a:rPr lang="en-US" dirty="0"/>
              <a:t>Overall partnership success can be enhanced by being purposeful about leveraging each partner's unique contributions and using USAID’s unique ability to broker relationships</a:t>
            </a:r>
          </a:p>
          <a:p>
            <a:pPr>
              <a:spcAft>
                <a:spcPts val="600"/>
              </a:spcAft>
            </a:pPr>
            <a:endParaRPr lang="en-US" dirty="0"/>
          </a:p>
        </p:txBody>
      </p:sp>
      <p:pic>
        <p:nvPicPr>
          <p:cNvPr id="4" name="Graphic 3" descr="Group brainstorm">
            <a:extLst>
              <a:ext uri="{FF2B5EF4-FFF2-40B4-BE49-F238E27FC236}">
                <a16:creationId xmlns:a16="http://schemas.microsoft.com/office/drawing/2014/main" id="{08EE9F27-A60E-4384-80BC-1B605BC9A72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8048" y="3565465"/>
            <a:ext cx="583731" cy="583731"/>
          </a:xfrm>
          <a:prstGeom prst="rect">
            <a:avLst/>
          </a:prstGeom>
        </p:spPr>
      </p:pic>
      <p:pic>
        <p:nvPicPr>
          <p:cNvPr id="5" name="Graphic 4" descr="Boardroom">
            <a:extLst>
              <a:ext uri="{FF2B5EF4-FFF2-40B4-BE49-F238E27FC236}">
                <a16:creationId xmlns:a16="http://schemas.microsoft.com/office/drawing/2014/main" id="{7C35B2B0-8297-4214-8F20-0DADD467A54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4601" y="2228262"/>
            <a:ext cx="583731" cy="583731"/>
          </a:xfrm>
          <a:prstGeom prst="rect">
            <a:avLst/>
          </a:prstGeom>
        </p:spPr>
      </p:pic>
      <p:pic>
        <p:nvPicPr>
          <p:cNvPr id="6" name="Graphic 5" descr="Meeting">
            <a:extLst>
              <a:ext uri="{FF2B5EF4-FFF2-40B4-BE49-F238E27FC236}">
                <a16:creationId xmlns:a16="http://schemas.microsoft.com/office/drawing/2014/main" id="{10FC4411-DA0D-438F-843B-0A10D07EEEB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18048" y="1579647"/>
            <a:ext cx="583731" cy="583731"/>
          </a:xfrm>
          <a:prstGeom prst="rect">
            <a:avLst/>
          </a:prstGeom>
        </p:spPr>
      </p:pic>
      <p:pic>
        <p:nvPicPr>
          <p:cNvPr id="7" name="Graphic 6" descr="Handshake">
            <a:extLst>
              <a:ext uri="{FF2B5EF4-FFF2-40B4-BE49-F238E27FC236}">
                <a16:creationId xmlns:a16="http://schemas.microsoft.com/office/drawing/2014/main" id="{9FE4B7DB-C6DA-4DEF-88AA-7F0A332D1FA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18048" y="2857653"/>
            <a:ext cx="583731" cy="583731"/>
          </a:xfrm>
          <a:prstGeom prst="rect">
            <a:avLst/>
          </a:prstGeom>
        </p:spPr>
      </p:pic>
      <p:pic>
        <p:nvPicPr>
          <p:cNvPr id="8" name="Graphic 7" descr="Business Growth">
            <a:extLst>
              <a:ext uri="{FF2B5EF4-FFF2-40B4-BE49-F238E27FC236}">
                <a16:creationId xmlns:a16="http://schemas.microsoft.com/office/drawing/2014/main" id="{094A3DF7-4607-4536-A69A-55D2ACDDC2F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18048" y="4584639"/>
            <a:ext cx="583731" cy="583731"/>
          </a:xfrm>
          <a:prstGeom prst="rect">
            <a:avLst/>
          </a:prstGeom>
        </p:spPr>
      </p:pic>
    </p:spTree>
    <p:extLst>
      <p:ext uri="{BB962C8B-B14F-4D97-AF65-F5344CB8AC3E}">
        <p14:creationId xmlns:p14="http://schemas.microsoft.com/office/powerpoint/2010/main" val="2466028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5"/>
          <p:cNvSpPr txBox="1"/>
          <p:nvPr/>
        </p:nvSpPr>
        <p:spPr>
          <a:xfrm>
            <a:off x="3496235" y="1019175"/>
            <a:ext cx="5504329" cy="992505"/>
          </a:xfrm>
          <a:prstGeom prst="rect">
            <a:avLst/>
          </a:prstGeom>
          <a:noFill/>
          <a:ln>
            <a:noFill/>
          </a:ln>
        </p:spPr>
        <p:txBody>
          <a:bodyPr spcFirstLastPara="1" wrap="square" lIns="91425" tIns="45700" rIns="91425" bIns="45700" anchor="t" anchorCtr="0">
            <a:noAutofit/>
          </a:bodyPr>
          <a:lstStyle/>
          <a:p>
            <a:pPr lvl="0">
              <a:lnSpc>
                <a:spcPct val="90000"/>
              </a:lnSpc>
            </a:pPr>
            <a:r>
              <a:rPr lang="en-US" sz="3000" dirty="0">
                <a:solidFill>
                  <a:srgbClr val="4799B5"/>
                </a:solidFill>
              </a:rPr>
              <a:t>Afua Sarkodie, </a:t>
            </a:r>
          </a:p>
          <a:p>
            <a:pPr lvl="0">
              <a:lnSpc>
                <a:spcPct val="90000"/>
              </a:lnSpc>
            </a:pPr>
            <a:r>
              <a:rPr lang="en-US" sz="3000" b="0" i="0" u="none" strike="noStrike" cap="none" dirty="0">
                <a:solidFill>
                  <a:srgbClr val="4799B5"/>
                </a:solidFill>
                <a:latin typeface="Arial"/>
                <a:ea typeface="Arial"/>
                <a:cs typeface="Arial"/>
                <a:sym typeface="Arial"/>
              </a:rPr>
              <a:t>Dalberg Advisors</a:t>
            </a:r>
            <a:endParaRPr sz="1400" b="0" i="0" u="none" strike="noStrike" cap="none" dirty="0">
              <a:solidFill>
                <a:srgbClr val="000000"/>
              </a:solidFill>
              <a:latin typeface="Arial"/>
              <a:ea typeface="Arial"/>
              <a:cs typeface="Arial"/>
              <a:sym typeface="Arial"/>
            </a:endParaRPr>
          </a:p>
        </p:txBody>
      </p:sp>
      <p:sp>
        <p:nvSpPr>
          <p:cNvPr id="39" name="Google Shape;39;p5"/>
          <p:cNvSpPr txBox="1"/>
          <p:nvPr/>
        </p:nvSpPr>
        <p:spPr>
          <a:xfrm>
            <a:off x="3496235" y="2011680"/>
            <a:ext cx="5190565" cy="316156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a:lnSpc>
                <a:spcPct val="150000"/>
              </a:lnSpc>
              <a:defRPr sz="1200"/>
            </a:lvl1pPr>
          </a:lstStyle>
          <a:p>
            <a:pPr lvl="0"/>
            <a:r>
              <a:rPr lang="en-US" dirty="0"/>
              <a:t>As a Partner at Dalberg (based in New York) and current Team Leader for USAID’s Investment Support Program (ISP), a $60M five year framework contract, Afua has led numerous engagements focused on developing partnership strategies, assessing partnership best practices, and M&amp;E for different partnership initiatives across the public, private and philanthropic sectors. With an 18 year career she brings a wealth of experience working with private sector partnerships and investment mobilization in the agriculture sector to achieve development goals. </a:t>
            </a:r>
            <a:endParaRPr lang="en-US" sz="1400" dirty="0"/>
          </a:p>
        </p:txBody>
      </p:sp>
      <p:pic>
        <p:nvPicPr>
          <p:cNvPr id="5" name="Picture 4" descr="A person smiling for the camera&#10;&#10;Description automatically generated">
            <a:extLst>
              <a:ext uri="{FF2B5EF4-FFF2-40B4-BE49-F238E27FC236}">
                <a16:creationId xmlns:a16="http://schemas.microsoft.com/office/drawing/2014/main" id="{5CAA1554-ED29-47F4-87A4-F8A0EA2E9D46}"/>
              </a:ext>
            </a:extLst>
          </p:cNvPr>
          <p:cNvPicPr>
            <a:picLocks noChangeAspect="1"/>
          </p:cNvPicPr>
          <p:nvPr/>
        </p:nvPicPr>
        <p:blipFill rotWithShape="1">
          <a:blip r:embed="rId3"/>
          <a:srcRect l="19728" r="19728"/>
          <a:stretch/>
        </p:blipFill>
        <p:spPr>
          <a:xfrm>
            <a:off x="803561" y="2037051"/>
            <a:ext cx="2530766" cy="2783898"/>
          </a:xfrm>
          <a:prstGeom prst="rect">
            <a:avLst/>
          </a:prstGeom>
        </p:spPr>
      </p:pic>
    </p:spTree>
    <p:extLst>
      <p:ext uri="{BB962C8B-B14F-4D97-AF65-F5344CB8AC3E}">
        <p14:creationId xmlns:p14="http://schemas.microsoft.com/office/powerpoint/2010/main" val="3260923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pic>
        <p:nvPicPr>
          <p:cNvPr id="563" name="Google Shape;563;p68"/>
          <p:cNvPicPr preferRelativeResize="0"/>
          <p:nvPr/>
        </p:nvPicPr>
        <p:blipFill rotWithShape="1">
          <a:blip r:embed="rId3">
            <a:alphaModFix/>
          </a:blip>
          <a:srcRect l="1" r="1754" b="8053"/>
          <a:stretch/>
        </p:blipFill>
        <p:spPr>
          <a:xfrm>
            <a:off x="0" y="596900"/>
            <a:ext cx="9144000" cy="5562600"/>
          </a:xfrm>
          <a:prstGeom prst="rect">
            <a:avLst/>
          </a:prstGeom>
          <a:noFill/>
          <a:ln>
            <a:noFill/>
          </a:ln>
        </p:spPr>
      </p:pic>
    </p:spTree>
    <p:extLst>
      <p:ext uri="{BB962C8B-B14F-4D97-AF65-F5344CB8AC3E}">
        <p14:creationId xmlns:p14="http://schemas.microsoft.com/office/powerpoint/2010/main" val="4133133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32"/>
          <p:cNvPicPr preferRelativeResize="0"/>
          <p:nvPr/>
        </p:nvPicPr>
        <p:blipFill rotWithShape="1">
          <a:blip r:embed="rId3">
            <a:alphaModFix/>
          </a:blip>
          <a:srcRect/>
          <a:stretch/>
        </p:blipFill>
        <p:spPr>
          <a:xfrm>
            <a:off x="615950" y="1625600"/>
            <a:ext cx="7913687" cy="779462"/>
          </a:xfrm>
          <a:prstGeom prst="rect">
            <a:avLst/>
          </a:prstGeom>
          <a:noFill/>
          <a:ln>
            <a:noFill/>
          </a:ln>
        </p:spPr>
      </p:pic>
      <p:pic>
        <p:nvPicPr>
          <p:cNvPr id="279" name="Google Shape;279;p32"/>
          <p:cNvPicPr preferRelativeResize="0"/>
          <p:nvPr/>
        </p:nvPicPr>
        <p:blipFill rotWithShape="1">
          <a:blip r:embed="rId4">
            <a:alphaModFix/>
          </a:blip>
          <a:srcRect/>
          <a:stretch/>
        </p:blipFill>
        <p:spPr>
          <a:xfrm>
            <a:off x="1422400" y="3008312"/>
            <a:ext cx="6299200" cy="841375"/>
          </a:xfrm>
          <a:prstGeom prst="rect">
            <a:avLst/>
          </a:prstGeom>
          <a:noFill/>
          <a:ln>
            <a:noFill/>
          </a:ln>
        </p:spPr>
      </p:pic>
      <p:pic>
        <p:nvPicPr>
          <p:cNvPr id="280" name="Google Shape;280;p32" descr="youtube logo.png"/>
          <p:cNvPicPr preferRelativeResize="0"/>
          <p:nvPr/>
        </p:nvPicPr>
        <p:blipFill rotWithShape="1">
          <a:blip r:embed="rId5">
            <a:alphaModFix/>
          </a:blip>
          <a:srcRect/>
          <a:stretch/>
        </p:blipFill>
        <p:spPr>
          <a:xfrm>
            <a:off x="3178175" y="3916362"/>
            <a:ext cx="762000" cy="536575"/>
          </a:xfrm>
          <a:prstGeom prst="rect">
            <a:avLst/>
          </a:prstGeom>
          <a:noFill/>
          <a:ln>
            <a:noFill/>
          </a:ln>
        </p:spPr>
      </p:pic>
      <p:pic>
        <p:nvPicPr>
          <p:cNvPr id="281" name="Google Shape;281;p32"/>
          <p:cNvPicPr preferRelativeResize="0"/>
          <p:nvPr/>
        </p:nvPicPr>
        <p:blipFill rotWithShape="1">
          <a:blip r:embed="rId6">
            <a:alphaModFix/>
          </a:blip>
          <a:srcRect/>
          <a:stretch/>
        </p:blipFill>
        <p:spPr>
          <a:xfrm>
            <a:off x="4267200" y="3843337"/>
            <a:ext cx="609600" cy="609600"/>
          </a:xfrm>
          <a:prstGeom prst="rect">
            <a:avLst/>
          </a:prstGeom>
          <a:noFill/>
          <a:ln>
            <a:noFill/>
          </a:ln>
        </p:spPr>
      </p:pic>
      <p:pic>
        <p:nvPicPr>
          <p:cNvPr id="282" name="Google Shape;282;p32"/>
          <p:cNvPicPr preferRelativeResize="0"/>
          <p:nvPr/>
        </p:nvPicPr>
        <p:blipFill rotWithShape="1">
          <a:blip r:embed="rId7">
            <a:alphaModFix/>
          </a:blip>
          <a:srcRect/>
          <a:stretch/>
        </p:blipFill>
        <p:spPr>
          <a:xfrm>
            <a:off x="5203825" y="3946525"/>
            <a:ext cx="628650" cy="506412"/>
          </a:xfrm>
          <a:prstGeom prst="rect">
            <a:avLst/>
          </a:prstGeom>
          <a:noFill/>
          <a:ln>
            <a:noFill/>
          </a:ln>
        </p:spPr>
      </p:pic>
      <p:pic>
        <p:nvPicPr>
          <p:cNvPr id="283" name="Google Shape;283;p32"/>
          <p:cNvPicPr preferRelativeResize="0"/>
          <p:nvPr/>
        </p:nvPicPr>
        <p:blipFill rotWithShape="1">
          <a:blip r:embed="rId8">
            <a:alphaModFix/>
          </a:blip>
          <a:srcRect/>
          <a:stretch/>
        </p:blipFill>
        <p:spPr>
          <a:xfrm>
            <a:off x="2590800" y="4781550"/>
            <a:ext cx="3962400" cy="10112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5"/>
          <p:cNvSpPr txBox="1"/>
          <p:nvPr/>
        </p:nvSpPr>
        <p:spPr>
          <a:xfrm>
            <a:off x="3496235" y="1019175"/>
            <a:ext cx="5504329" cy="99250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3000" b="0" i="0" u="none" strike="noStrike" cap="none" dirty="0">
                <a:solidFill>
                  <a:srgbClr val="4799B5"/>
                </a:solidFill>
                <a:latin typeface="Arial"/>
                <a:ea typeface="Arial"/>
                <a:cs typeface="Arial"/>
                <a:sym typeface="Arial"/>
              </a:rPr>
              <a:t>Carlijn Nouwen, </a:t>
            </a:r>
          </a:p>
          <a:p>
            <a:pPr marL="0" marR="0" lvl="0" indent="0" algn="l" rtl="0">
              <a:lnSpc>
                <a:spcPct val="90000"/>
              </a:lnSpc>
              <a:spcBef>
                <a:spcPts val="0"/>
              </a:spcBef>
              <a:spcAft>
                <a:spcPts val="0"/>
              </a:spcAft>
              <a:buNone/>
            </a:pPr>
            <a:r>
              <a:rPr lang="en-US" sz="3000" b="0" i="0" u="none" strike="noStrike" cap="none" dirty="0">
                <a:solidFill>
                  <a:srgbClr val="4799B5"/>
                </a:solidFill>
                <a:latin typeface="Arial"/>
                <a:ea typeface="Arial"/>
                <a:cs typeface="Arial"/>
                <a:sym typeface="Arial"/>
              </a:rPr>
              <a:t>Dalberg Advisors</a:t>
            </a:r>
            <a:endParaRPr sz="1400" b="0" i="0" u="none" strike="noStrike" cap="none" dirty="0">
              <a:solidFill>
                <a:srgbClr val="000000"/>
              </a:solidFill>
              <a:latin typeface="Arial"/>
              <a:ea typeface="Arial"/>
              <a:cs typeface="Arial"/>
              <a:sym typeface="Arial"/>
            </a:endParaRPr>
          </a:p>
        </p:txBody>
      </p:sp>
      <p:sp>
        <p:nvSpPr>
          <p:cNvPr id="39" name="Google Shape;39;p5"/>
          <p:cNvSpPr txBox="1"/>
          <p:nvPr/>
        </p:nvSpPr>
        <p:spPr>
          <a:xfrm>
            <a:off x="3496235" y="2115127"/>
            <a:ext cx="5190565" cy="26277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a:lnSpc>
                <a:spcPct val="150000"/>
              </a:lnSpc>
              <a:defRPr sz="1200"/>
            </a:lvl1pPr>
          </a:lstStyle>
          <a:p>
            <a:r>
              <a:rPr lang="en-US" dirty="0"/>
              <a:t>Carlijn Nouwen is a Partner in Dalberg’s Johannesburg office. Carlijn is the global lead for Dalberg Advisors’ Inclusive Business Growth Expertise practice; working in particular on innovative finance and investment. She often works for private sector clients on market selection and market entry strategy to turn inclusive business into a lasting competitive advantage. She has worked with USAID’s ISP to conduct multiple projects assessing sector and crop viability in Malawi, Rwanda, Niger, and Liberia, as well as development and delivery of training around business models, business opportunities and investment opportunities.</a:t>
            </a:r>
            <a:endParaRPr dirty="0"/>
          </a:p>
        </p:txBody>
      </p:sp>
      <p:pic>
        <p:nvPicPr>
          <p:cNvPr id="3" name="Picture 2" descr="A person posing for the camera&#10;&#10;Description automatically generated">
            <a:extLst>
              <a:ext uri="{FF2B5EF4-FFF2-40B4-BE49-F238E27FC236}">
                <a16:creationId xmlns:a16="http://schemas.microsoft.com/office/drawing/2014/main" id="{B489430C-87BE-4201-B555-48975E3EBB3D}"/>
              </a:ext>
            </a:extLst>
          </p:cNvPr>
          <p:cNvPicPr>
            <a:picLocks noChangeAspect="1"/>
          </p:cNvPicPr>
          <p:nvPr/>
        </p:nvPicPr>
        <p:blipFill rotWithShape="1">
          <a:blip r:embed="rId3"/>
          <a:srcRect l="15280" r="15280"/>
          <a:stretch/>
        </p:blipFill>
        <p:spPr>
          <a:xfrm>
            <a:off x="540008" y="2115127"/>
            <a:ext cx="2739818" cy="262774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5"/>
          <p:cNvSpPr txBox="1"/>
          <p:nvPr/>
        </p:nvSpPr>
        <p:spPr>
          <a:xfrm>
            <a:off x="3496235" y="1019175"/>
            <a:ext cx="5504329" cy="992505"/>
          </a:xfrm>
          <a:prstGeom prst="rect">
            <a:avLst/>
          </a:prstGeom>
          <a:noFill/>
          <a:ln>
            <a:noFill/>
          </a:ln>
        </p:spPr>
        <p:txBody>
          <a:bodyPr spcFirstLastPara="1" wrap="square" lIns="91425" tIns="45700" rIns="91425" bIns="45700" anchor="t" anchorCtr="0">
            <a:noAutofit/>
          </a:bodyPr>
          <a:lstStyle/>
          <a:p>
            <a:pPr lvl="0">
              <a:lnSpc>
                <a:spcPct val="90000"/>
              </a:lnSpc>
            </a:pPr>
            <a:r>
              <a:rPr lang="en-US" sz="3000" dirty="0">
                <a:solidFill>
                  <a:srgbClr val="4799B5"/>
                </a:solidFill>
              </a:rPr>
              <a:t>CJ Fonzi, </a:t>
            </a:r>
          </a:p>
          <a:p>
            <a:pPr lvl="0">
              <a:lnSpc>
                <a:spcPct val="90000"/>
              </a:lnSpc>
            </a:pPr>
            <a:r>
              <a:rPr lang="en-US" sz="3000" b="0" i="0" u="none" strike="noStrike" cap="none" dirty="0">
                <a:solidFill>
                  <a:srgbClr val="4799B5"/>
                </a:solidFill>
                <a:latin typeface="Arial"/>
                <a:ea typeface="Arial"/>
                <a:cs typeface="Arial"/>
                <a:sym typeface="Arial"/>
              </a:rPr>
              <a:t>Dalberg Advisors</a:t>
            </a:r>
            <a:endParaRPr sz="1400" b="0" i="0" u="none" strike="noStrike" cap="none" dirty="0">
              <a:solidFill>
                <a:srgbClr val="000000"/>
              </a:solidFill>
              <a:latin typeface="Arial"/>
              <a:ea typeface="Arial"/>
              <a:cs typeface="Arial"/>
              <a:sym typeface="Arial"/>
            </a:endParaRPr>
          </a:p>
        </p:txBody>
      </p:sp>
      <p:sp>
        <p:nvSpPr>
          <p:cNvPr id="39" name="Google Shape;39;p5"/>
          <p:cNvSpPr txBox="1"/>
          <p:nvPr/>
        </p:nvSpPr>
        <p:spPr>
          <a:xfrm>
            <a:off x="3496235" y="2011680"/>
            <a:ext cx="5190565" cy="37306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a:lnSpc>
                <a:spcPct val="150000"/>
              </a:lnSpc>
              <a:defRPr sz="1200"/>
            </a:lvl1pPr>
          </a:lstStyle>
          <a:p>
            <a:pPr lvl="0"/>
            <a:r>
              <a:rPr lang="en-US" dirty="0"/>
              <a:t>CJ </a:t>
            </a:r>
            <a:r>
              <a:rPr lang="en-US" dirty="0" err="1"/>
              <a:t>Fonzi</a:t>
            </a:r>
            <a:r>
              <a:rPr lang="en-US" dirty="0"/>
              <a:t> is a Partner and the Director of Dalberg’s Kigali Office.  His experience spans a broad range of development issues including impact investing, agriculture, and SME finance and support. He has worked with public and private sector investors, bi- and multi- lateral donors, non-profits, and multinational companies. CJ has deep expertise in Agriculture commercialization, including supporting USAID ISP to assess commercialization potential and specific export potential in eight value chains in Rwanda and support Rwanda’s National Agriculture Export Board and Rwanda Development board to actively promote investment in these areas.</a:t>
            </a:r>
            <a:endParaRPr lang="en-US" sz="1400" dirty="0"/>
          </a:p>
        </p:txBody>
      </p:sp>
      <p:pic>
        <p:nvPicPr>
          <p:cNvPr id="3" name="Picture 2" descr="A person wearing a suit and tie&#10;&#10;Description automatically generated">
            <a:extLst>
              <a:ext uri="{FF2B5EF4-FFF2-40B4-BE49-F238E27FC236}">
                <a16:creationId xmlns:a16="http://schemas.microsoft.com/office/drawing/2014/main" id="{92663022-A7D2-448D-A4C7-25001024F1F2}"/>
              </a:ext>
            </a:extLst>
          </p:cNvPr>
          <p:cNvPicPr>
            <a:picLocks noChangeAspect="1"/>
          </p:cNvPicPr>
          <p:nvPr/>
        </p:nvPicPr>
        <p:blipFill rotWithShape="1">
          <a:blip r:embed="rId3"/>
          <a:srcRect l="13621" r="13621"/>
          <a:stretch/>
        </p:blipFill>
        <p:spPr>
          <a:xfrm>
            <a:off x="618839" y="2125578"/>
            <a:ext cx="2706252" cy="2477220"/>
          </a:xfrm>
          <a:prstGeom prst="rect">
            <a:avLst/>
          </a:prstGeom>
        </p:spPr>
      </p:pic>
    </p:spTree>
    <p:extLst>
      <p:ext uri="{BB962C8B-B14F-4D97-AF65-F5344CB8AC3E}">
        <p14:creationId xmlns:p14="http://schemas.microsoft.com/office/powerpoint/2010/main" val="3372002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5"/>
          <p:cNvSpPr txBox="1"/>
          <p:nvPr/>
        </p:nvSpPr>
        <p:spPr>
          <a:xfrm>
            <a:off x="3496235" y="1019175"/>
            <a:ext cx="5504329" cy="992505"/>
          </a:xfrm>
          <a:prstGeom prst="rect">
            <a:avLst/>
          </a:prstGeom>
          <a:noFill/>
          <a:ln>
            <a:noFill/>
          </a:ln>
        </p:spPr>
        <p:txBody>
          <a:bodyPr spcFirstLastPara="1" wrap="square" lIns="91425" tIns="45700" rIns="91425" bIns="45700" anchor="t" anchorCtr="0">
            <a:noAutofit/>
          </a:bodyPr>
          <a:lstStyle/>
          <a:p>
            <a:pPr lvl="0">
              <a:lnSpc>
                <a:spcPct val="90000"/>
              </a:lnSpc>
            </a:pPr>
            <a:r>
              <a:rPr lang="en-US" sz="3000" dirty="0">
                <a:solidFill>
                  <a:srgbClr val="4799B5"/>
                </a:solidFill>
              </a:rPr>
              <a:t>John Bazley, </a:t>
            </a:r>
          </a:p>
          <a:p>
            <a:pPr lvl="0">
              <a:lnSpc>
                <a:spcPct val="90000"/>
              </a:lnSpc>
            </a:pPr>
            <a:r>
              <a:rPr lang="en-US" sz="3000" b="0" i="0" u="none" strike="noStrike" cap="none" dirty="0">
                <a:solidFill>
                  <a:srgbClr val="4799B5"/>
                </a:solidFill>
                <a:latin typeface="Arial"/>
                <a:ea typeface="Arial"/>
                <a:cs typeface="Arial"/>
                <a:sym typeface="Arial"/>
              </a:rPr>
              <a:t>Dalberg Advisors</a:t>
            </a:r>
            <a:endParaRPr sz="1400" b="0" i="0" u="none" strike="noStrike" cap="none" dirty="0">
              <a:solidFill>
                <a:srgbClr val="000000"/>
              </a:solidFill>
              <a:latin typeface="Arial"/>
              <a:ea typeface="Arial"/>
              <a:cs typeface="Arial"/>
              <a:sym typeface="Arial"/>
            </a:endParaRPr>
          </a:p>
        </p:txBody>
      </p:sp>
      <p:sp>
        <p:nvSpPr>
          <p:cNvPr id="39" name="Google Shape;39;p5"/>
          <p:cNvSpPr txBox="1"/>
          <p:nvPr/>
        </p:nvSpPr>
        <p:spPr>
          <a:xfrm>
            <a:off x="3496235" y="2011680"/>
            <a:ext cx="5190565" cy="37306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a:lnSpc>
                <a:spcPct val="150000"/>
              </a:lnSpc>
              <a:defRPr sz="1200"/>
            </a:lvl1pPr>
          </a:lstStyle>
          <a:p>
            <a:pPr lvl="0"/>
            <a:r>
              <a:rPr lang="en-US" dirty="0"/>
              <a:t>John Bazley is a Project Manager in Dalberg’s Washington DC office. He has worked with private corporations, NGOs, and foundations on strategy development, investment support, economic analysis, and business model development. His focus is on agriculture, impact investing, inclusive business models, and financial inclusion. He recently worked with USAID and </a:t>
            </a:r>
            <a:r>
              <a:rPr lang="en-US" dirty="0" err="1"/>
              <a:t>KfW</a:t>
            </a:r>
            <a:r>
              <a:rPr lang="en-US" dirty="0"/>
              <a:t> to identify ways to fund private sector innovators addressing malnutrition in SSA through a results-based, challenge fund approach, and has worked with USAID in assisting an investor with additional due diligence regarding the funding and development of a manufacturing facility for AD syringes in SADC. </a:t>
            </a:r>
            <a:endParaRPr lang="en-US" sz="1400" dirty="0"/>
          </a:p>
        </p:txBody>
      </p:sp>
      <p:pic>
        <p:nvPicPr>
          <p:cNvPr id="4" name="Picture 3" descr="A person wearing a suit and tie smiling at the camera&#10;&#10;Description automatically generated">
            <a:extLst>
              <a:ext uri="{FF2B5EF4-FFF2-40B4-BE49-F238E27FC236}">
                <a16:creationId xmlns:a16="http://schemas.microsoft.com/office/drawing/2014/main" id="{0312C05C-547C-4FC2-B8DB-92D4E23D4F62}"/>
              </a:ext>
            </a:extLst>
          </p:cNvPr>
          <p:cNvPicPr>
            <a:picLocks noChangeAspect="1"/>
          </p:cNvPicPr>
          <p:nvPr/>
        </p:nvPicPr>
        <p:blipFill>
          <a:blip r:embed="rId3"/>
          <a:stretch>
            <a:fillRect/>
          </a:stretch>
        </p:blipFill>
        <p:spPr>
          <a:xfrm>
            <a:off x="690227" y="2011679"/>
            <a:ext cx="2492244" cy="2834642"/>
          </a:xfrm>
          <a:prstGeom prst="rect">
            <a:avLst/>
          </a:prstGeom>
        </p:spPr>
      </p:pic>
    </p:spTree>
    <p:extLst>
      <p:ext uri="{BB962C8B-B14F-4D97-AF65-F5344CB8AC3E}">
        <p14:creationId xmlns:p14="http://schemas.microsoft.com/office/powerpoint/2010/main" val="2951771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2000142-A816-4AE1-B37A-2DFF8D18E03D}"/>
              </a:ext>
            </a:extLst>
          </p:cNvPr>
          <p:cNvGraphicFramePr>
            <a:graphicFrameLocks noChangeAspect="1"/>
          </p:cNvGraphicFramePr>
          <p:nvPr>
            <p:custDataLst>
              <p:tags r:id="rId2"/>
            </p:custDataLst>
            <p:extLst>
              <p:ext uri="{D42A27DB-BD31-4B8C-83A1-F6EECF244321}">
                <p14:modId xmlns:p14="http://schemas.microsoft.com/office/powerpoint/2010/main" val="21874892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50" name="think-cell Slide" r:id="rId8" imgW="216" imgH="216" progId="TCLayout.ActiveDocument.1">
                  <p:embed/>
                </p:oleObj>
              </mc:Choice>
              <mc:Fallback>
                <p:oleObj name="think-cell Slide" r:id="rId8" imgW="216" imgH="216" progId="TCLayout.ActiveDocument.1">
                  <p:embed/>
                  <p:pic>
                    <p:nvPicPr>
                      <p:cNvPr id="6" name="Object 5" hidden="1">
                        <a:extLst>
                          <a:ext uri="{FF2B5EF4-FFF2-40B4-BE49-F238E27FC236}">
                            <a16:creationId xmlns:a16="http://schemas.microsoft.com/office/drawing/2014/main" id="{72000142-A816-4AE1-B37A-2DFF8D18E03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99346F01-04DD-428E-A35B-DA15DC99676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dirty="0">
              <a:latin typeface="Arial" panose="020B0604020202020204" pitchFamily="34" charset="0"/>
              <a:sym typeface="Arial" panose="020B0604020202020204" pitchFamily="34" charset="0"/>
            </a:endParaRPr>
          </a:p>
        </p:txBody>
      </p:sp>
      <p:sp>
        <p:nvSpPr>
          <p:cNvPr id="52" name="Rectangle 51">
            <a:extLst>
              <a:ext uri="{FF2B5EF4-FFF2-40B4-BE49-F238E27FC236}">
                <a16:creationId xmlns:a16="http://schemas.microsoft.com/office/drawing/2014/main" id="{6CEA4829-2BD3-4DB5-94E4-36C5AE233413}"/>
              </a:ext>
            </a:extLst>
          </p:cNvPr>
          <p:cNvSpPr/>
          <p:nvPr>
            <p:custDataLst>
              <p:tags r:id="rId4"/>
            </p:custDataLst>
          </p:nvPr>
        </p:nvSpPr>
        <p:spPr bwMode="gray">
          <a:xfrm>
            <a:off x="3113088" y="2817813"/>
            <a:ext cx="2917825" cy="407988"/>
          </a:xfrm>
          <a:prstGeom prst="rect">
            <a:avLst/>
          </a:prstGeom>
          <a:solidFill>
            <a:schemeClr val="accent1"/>
          </a:solidFill>
          <a:ln w="38100" cap="flat" cmpd="sng" algn="ctr">
            <a:solidFill>
              <a:schemeClr val="bg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80963" tIns="82550" rIns="0" bIns="80963" numCol="1" spcCol="0" rtlCol="0" anchor="ctr" anchorCtr="0">
            <a:noAutofit/>
          </a:bodyPr>
          <a:lstStyle/>
          <a:p>
            <a:pPr>
              <a:spcBef>
                <a:spcPct val="0"/>
              </a:spcBef>
              <a:spcAft>
                <a:spcPct val="0"/>
              </a:spcAft>
            </a:pPr>
            <a:r>
              <a:rPr lang="en-US" sz="1600" b="1" dirty="0">
                <a:solidFill>
                  <a:schemeClr val="bg1"/>
                </a:solidFill>
              </a:rPr>
              <a:t>Introduction		</a:t>
            </a:r>
          </a:p>
        </p:txBody>
      </p:sp>
      <p:sp>
        <p:nvSpPr>
          <p:cNvPr id="9" name="Rectangle 8">
            <a:hlinkClick r:id="rId10" action="ppaction://hlinksldjump"/>
            <a:extLst>
              <a:ext uri="{FF2B5EF4-FFF2-40B4-BE49-F238E27FC236}">
                <a16:creationId xmlns:a16="http://schemas.microsoft.com/office/drawing/2014/main" id="{5E1ED6B9-B860-4147-B732-D3DBFBF90E54}"/>
              </a:ext>
            </a:extLst>
          </p:cNvPr>
          <p:cNvSpPr/>
          <p:nvPr>
            <p:custDataLst>
              <p:tags r:id="rId5"/>
            </p:custDataLst>
          </p:nvPr>
        </p:nvSpPr>
        <p:spPr bwMode="gray">
          <a:xfrm>
            <a:off x="3113088" y="3225800"/>
            <a:ext cx="2917825" cy="406400"/>
          </a:xfrm>
          <a:prstGeom prst="rect">
            <a:avLst/>
          </a:prstGeom>
          <a:solidFill>
            <a:srgbClr val="D6D7D9"/>
          </a:solidFill>
          <a:ln w="38100" cap="flat" cmpd="sng" algn="ctr">
            <a:solidFill>
              <a:schemeClr val="bg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80963" tIns="80963" rIns="0" bIns="80963" numCol="1" spcCol="0" rtlCol="0" anchor="ctr" anchorCtr="0">
            <a:noAutofit/>
          </a:bodyPr>
          <a:lstStyle/>
          <a:p>
            <a:pPr>
              <a:spcBef>
                <a:spcPct val="0"/>
              </a:spcBef>
              <a:spcAft>
                <a:spcPct val="0"/>
              </a:spcAft>
            </a:pPr>
            <a:r>
              <a:rPr lang="en-US" sz="1600" dirty="0">
                <a:solidFill>
                  <a:schemeClr val="tx1"/>
                </a:solidFill>
              </a:rPr>
              <a:t>Primers</a:t>
            </a:r>
          </a:p>
        </p:txBody>
      </p:sp>
      <p:sp>
        <p:nvSpPr>
          <p:cNvPr id="8" name="Rectangle 7">
            <a:hlinkClick r:id="rId11" action="ppaction://hlinksldjump"/>
            <a:extLst>
              <a:ext uri="{FF2B5EF4-FFF2-40B4-BE49-F238E27FC236}">
                <a16:creationId xmlns:a16="http://schemas.microsoft.com/office/drawing/2014/main" id="{783BA796-54CB-41CF-9ED3-E46856CF38CD}"/>
              </a:ext>
            </a:extLst>
          </p:cNvPr>
          <p:cNvSpPr/>
          <p:nvPr>
            <p:custDataLst>
              <p:tags r:id="rId6"/>
            </p:custDataLst>
          </p:nvPr>
        </p:nvSpPr>
        <p:spPr bwMode="gray">
          <a:xfrm>
            <a:off x="3113088" y="3632200"/>
            <a:ext cx="2917825" cy="407988"/>
          </a:xfrm>
          <a:prstGeom prst="rect">
            <a:avLst/>
          </a:prstGeom>
          <a:solidFill>
            <a:srgbClr val="D6D7D9"/>
          </a:solidFill>
          <a:ln w="38100" cap="flat" cmpd="sng" algn="ctr">
            <a:solidFill>
              <a:schemeClr val="bg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80963" tIns="80963" rIns="0" bIns="82550" numCol="1" spcCol="0" rtlCol="0" anchor="ctr" anchorCtr="0">
            <a:noAutofit/>
          </a:bodyPr>
          <a:lstStyle/>
          <a:p>
            <a:pPr>
              <a:spcBef>
                <a:spcPct val="0"/>
              </a:spcBef>
              <a:spcAft>
                <a:spcPct val="0"/>
              </a:spcAft>
            </a:pPr>
            <a:r>
              <a:rPr lang="en-US" sz="1600" dirty="0">
                <a:solidFill>
                  <a:schemeClr val="tx1"/>
                </a:solidFill>
              </a:rPr>
              <a:t>Insights</a:t>
            </a:r>
          </a:p>
        </p:txBody>
      </p:sp>
    </p:spTree>
    <p:extLst>
      <p:ext uri="{BB962C8B-B14F-4D97-AF65-F5344CB8AC3E}">
        <p14:creationId xmlns:p14="http://schemas.microsoft.com/office/powerpoint/2010/main" val="2486907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p:nvPr/>
        </p:nvSpPr>
        <p:spPr>
          <a:xfrm>
            <a:off x="200297" y="1097280"/>
            <a:ext cx="8740140" cy="102543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3000"/>
              <a:buFont typeface="Arial"/>
              <a:buNone/>
            </a:pPr>
            <a:r>
              <a:rPr lang="en-US" sz="3000" b="0" i="0" u="none" strike="noStrike" cap="none" dirty="0">
                <a:solidFill>
                  <a:srgbClr val="4799B5"/>
                </a:solidFill>
                <a:latin typeface="Arial"/>
                <a:ea typeface="Arial"/>
                <a:cs typeface="Arial"/>
                <a:sym typeface="Arial"/>
              </a:rPr>
              <a:t>Investment Support Program</a:t>
            </a:r>
            <a:endParaRPr sz="3000" b="0" i="0" u="none" strike="noStrike" cap="none" dirty="0">
              <a:solidFill>
                <a:srgbClr val="4799B5"/>
              </a:solidFill>
              <a:latin typeface="Arial"/>
              <a:ea typeface="Arial"/>
              <a:cs typeface="Arial"/>
              <a:sym typeface="Arial"/>
            </a:endParaRPr>
          </a:p>
        </p:txBody>
      </p:sp>
      <p:sp>
        <p:nvSpPr>
          <p:cNvPr id="69" name="Google Shape;69;p9"/>
          <p:cNvSpPr txBox="1"/>
          <p:nvPr/>
        </p:nvSpPr>
        <p:spPr>
          <a:xfrm>
            <a:off x="298876" y="1609997"/>
            <a:ext cx="4639323" cy="3786242"/>
          </a:xfrm>
          <a:prstGeom prst="rect">
            <a:avLst/>
          </a:prstGeom>
          <a:noFill/>
          <a:ln>
            <a:noFill/>
          </a:ln>
        </p:spPr>
        <p:txBody>
          <a:bodyPr spcFirstLastPara="1" wrap="square" lIns="91425" tIns="45700" rIns="91425" bIns="45700" anchor="t" anchorCtr="0">
            <a:noAutofit/>
          </a:bodyPr>
          <a:lstStyle/>
          <a:p>
            <a:pPr algn="just">
              <a:spcAft>
                <a:spcPts val="600"/>
              </a:spcAft>
            </a:pPr>
            <a:r>
              <a:rPr lang="en-US" sz="1600" dirty="0">
                <a:solidFill>
                  <a:schemeClr val="tx1"/>
                </a:solidFill>
              </a:rPr>
              <a:t>Commercial investment by the private sector is a core driver of economic growth and development. The Investment Support Program (ISP) is a five year Bureau for Food Security (BFS)-led program (implemented by Dalberg Advisors) that identifies investment opportunities, mobilizes private capital, and deepens private and financial sector engagement. </a:t>
            </a:r>
          </a:p>
          <a:p>
            <a:pPr algn="just">
              <a:spcAft>
                <a:spcPts val="600"/>
              </a:spcAft>
            </a:pPr>
            <a:endParaRPr lang="en-US" sz="1600" dirty="0">
              <a:solidFill>
                <a:schemeClr val="tx1"/>
              </a:solidFill>
            </a:endParaRPr>
          </a:p>
          <a:p>
            <a:pPr algn="just">
              <a:spcAft>
                <a:spcPts val="600"/>
              </a:spcAft>
            </a:pPr>
            <a:r>
              <a:rPr lang="en-US" sz="1600" dirty="0">
                <a:solidFill>
                  <a:schemeClr val="tx1"/>
                </a:solidFill>
              </a:rPr>
              <a:t>Through ISP, Missions have undertaken ~100 investment support activities, primarily in the agriculture sector. These range from value chain assessments and market analyses to sector mapping and other activities resulting in policy change, identification of investment opportunities, and strengthened capacity of Missions and host government agencies to facilitate investment for development impact.</a:t>
            </a:r>
          </a:p>
          <a:p>
            <a:pPr algn="just">
              <a:spcAft>
                <a:spcPts val="600"/>
              </a:spcAft>
            </a:pPr>
            <a:endParaRPr lang="en-US" sz="1600" dirty="0">
              <a:solidFill>
                <a:schemeClr val="tx1"/>
              </a:solidFill>
            </a:endParaRPr>
          </a:p>
          <a:p>
            <a:pPr algn="just">
              <a:spcAft>
                <a:spcPts val="600"/>
              </a:spcAft>
            </a:pPr>
            <a:endParaRPr lang="en-US" sz="1600" dirty="0">
              <a:solidFill>
                <a:schemeClr val="tx1"/>
              </a:solidFill>
            </a:endParaRPr>
          </a:p>
        </p:txBody>
      </p:sp>
      <p:sp>
        <p:nvSpPr>
          <p:cNvPr id="70" name="Google Shape;70;p9"/>
          <p:cNvSpPr/>
          <p:nvPr/>
        </p:nvSpPr>
        <p:spPr>
          <a:xfrm>
            <a:off x="4938200" y="2134421"/>
            <a:ext cx="4002237" cy="3112851"/>
          </a:xfrm>
          <a:custGeom>
            <a:avLst/>
            <a:gdLst/>
            <a:ahLst/>
            <a:cxnLst/>
            <a:rect l="l" t="t" r="r" b="b"/>
            <a:pathLst>
              <a:path w="3959157" h="3677053" extrusionOk="0">
                <a:moveTo>
                  <a:pt x="919264" y="0"/>
                </a:moveTo>
                <a:lnTo>
                  <a:pt x="3959157" y="0"/>
                </a:lnTo>
                <a:lnTo>
                  <a:pt x="3959157" y="3677053"/>
                </a:lnTo>
                <a:lnTo>
                  <a:pt x="919264" y="3677053"/>
                </a:lnTo>
                <a:lnTo>
                  <a:pt x="0" y="1838527"/>
                </a:lnTo>
                <a:lnTo>
                  <a:pt x="919264" y="0"/>
                </a:lnTo>
                <a:close/>
              </a:path>
            </a:pathLst>
          </a:cu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89381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1"/>
          <p:cNvSpPr txBox="1"/>
          <p:nvPr/>
        </p:nvSpPr>
        <p:spPr>
          <a:xfrm>
            <a:off x="767789" y="2148418"/>
            <a:ext cx="7728512" cy="3208295"/>
          </a:xfrm>
          <a:prstGeom prst="rect">
            <a:avLst/>
          </a:prstGeom>
          <a:noFill/>
          <a:ln>
            <a:noFill/>
          </a:ln>
        </p:spPr>
        <p:txBody>
          <a:bodyPr spcFirstLastPara="1" wrap="square" lIns="91425" tIns="45700" rIns="91425" bIns="45700" anchor="t" anchorCtr="0">
            <a:noAutofit/>
          </a:bodyPr>
          <a:lstStyle/>
          <a:p>
            <a:pPr marL="285750" indent="-285750">
              <a:spcBef>
                <a:spcPts val="600"/>
              </a:spcBef>
              <a:spcAft>
                <a:spcPts val="1200"/>
              </a:spcAft>
              <a:buFont typeface="Arial" panose="020B0604020202020204" pitchFamily="34" charset="0"/>
              <a:buChar char="•"/>
            </a:pPr>
            <a:r>
              <a:rPr lang="en-US" sz="1800" dirty="0">
                <a:solidFill>
                  <a:schemeClr val="tx1"/>
                </a:solidFill>
              </a:rPr>
              <a:t>Showcase a </a:t>
            </a:r>
            <a:r>
              <a:rPr lang="en-US" sz="1800" b="1" dirty="0">
                <a:solidFill>
                  <a:schemeClr val="tx1"/>
                </a:solidFill>
              </a:rPr>
              <a:t>series of primers </a:t>
            </a:r>
            <a:r>
              <a:rPr lang="en-US" sz="1800" dirty="0">
                <a:solidFill>
                  <a:schemeClr val="tx1"/>
                </a:solidFill>
              </a:rPr>
              <a:t>that have been developed to support USAID and its partners in facilitating private sector investment for inclusive and sustainable agriculture-led economic growth</a:t>
            </a:r>
          </a:p>
          <a:p>
            <a:pPr marL="285750" indent="-285750">
              <a:spcBef>
                <a:spcPts val="600"/>
              </a:spcBef>
              <a:spcAft>
                <a:spcPts val="1200"/>
              </a:spcAft>
              <a:buFont typeface="Arial" panose="020B0604020202020204" pitchFamily="34" charset="0"/>
              <a:buChar char="•"/>
            </a:pPr>
            <a:r>
              <a:rPr lang="en-US" sz="1800" dirty="0">
                <a:solidFill>
                  <a:schemeClr val="tx1"/>
                </a:solidFill>
              </a:rPr>
              <a:t>Share our </a:t>
            </a:r>
            <a:r>
              <a:rPr lang="en-US" sz="1800" b="1" dirty="0">
                <a:solidFill>
                  <a:schemeClr val="tx1"/>
                </a:solidFill>
              </a:rPr>
              <a:t>approach </a:t>
            </a:r>
            <a:r>
              <a:rPr lang="en-US" sz="1800" dirty="0">
                <a:solidFill>
                  <a:schemeClr val="tx1"/>
                </a:solidFill>
              </a:rPr>
              <a:t>to investment opportunity identification and facilitation</a:t>
            </a:r>
          </a:p>
          <a:p>
            <a:pPr marL="285750" indent="-285750">
              <a:spcBef>
                <a:spcPts val="600"/>
              </a:spcBef>
              <a:spcAft>
                <a:spcPts val="1200"/>
              </a:spcAft>
              <a:buFont typeface="Arial" panose="020B0604020202020204" pitchFamily="34" charset="0"/>
              <a:buChar char="•"/>
            </a:pPr>
            <a:r>
              <a:rPr lang="en-US" sz="1800" dirty="0">
                <a:solidFill>
                  <a:schemeClr val="tx1"/>
                </a:solidFill>
              </a:rPr>
              <a:t>Highlight </a:t>
            </a:r>
            <a:r>
              <a:rPr lang="en-US" sz="1800" b="1" dirty="0">
                <a:solidFill>
                  <a:schemeClr val="tx1"/>
                </a:solidFill>
              </a:rPr>
              <a:t>key lessons </a:t>
            </a:r>
            <a:r>
              <a:rPr lang="en-US" sz="1800" dirty="0">
                <a:solidFill>
                  <a:schemeClr val="tx1"/>
                </a:solidFill>
              </a:rPr>
              <a:t>drawing on the experience of ISP </a:t>
            </a:r>
          </a:p>
        </p:txBody>
      </p:sp>
      <p:sp>
        <p:nvSpPr>
          <p:cNvPr id="85" name="Google Shape;85;p11"/>
          <p:cNvSpPr txBox="1"/>
          <p:nvPr/>
        </p:nvSpPr>
        <p:spPr>
          <a:xfrm>
            <a:off x="2248215" y="1122984"/>
            <a:ext cx="4589419" cy="102543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3000"/>
              <a:buFont typeface="Arial"/>
              <a:buNone/>
            </a:pPr>
            <a:r>
              <a:rPr lang="en-US" sz="3000" b="0" i="0" u="none" strike="noStrike" cap="none" dirty="0">
                <a:solidFill>
                  <a:srgbClr val="4799B5"/>
                </a:solidFill>
                <a:latin typeface="Arial"/>
                <a:ea typeface="Arial"/>
                <a:cs typeface="Arial"/>
                <a:sym typeface="Arial"/>
              </a:rPr>
              <a:t>Today’s objectives</a:t>
            </a:r>
            <a:endParaRPr sz="3000" b="0" i="0" u="none" strike="noStrike" cap="none" dirty="0">
              <a:solidFill>
                <a:schemeClr val="dk2"/>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3000"/>
              <a:buFont typeface="Arial"/>
              <a:buNone/>
            </a:pPr>
            <a:endParaRPr sz="3000" b="0" i="0" u="none" strike="noStrike" cap="none" dirty="0">
              <a:solidFill>
                <a:srgbClr val="4799B5"/>
              </a:solidFill>
              <a:latin typeface="Arial"/>
              <a:ea typeface="Arial"/>
              <a:cs typeface="Arial"/>
              <a:sym typeface="Arial"/>
            </a:endParaRPr>
          </a:p>
        </p:txBody>
      </p:sp>
    </p:spTree>
    <p:extLst>
      <p:ext uri="{BB962C8B-B14F-4D97-AF65-F5344CB8AC3E}">
        <p14:creationId xmlns:p14="http://schemas.microsoft.com/office/powerpoint/2010/main" val="200380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2000142-A816-4AE1-B37A-2DFF8D18E03D}"/>
              </a:ext>
            </a:extLst>
          </p:cNvPr>
          <p:cNvGraphicFramePr>
            <a:graphicFrameLocks noChangeAspect="1"/>
          </p:cNvGraphicFramePr>
          <p:nvPr>
            <p:custDataLst>
              <p:tags r:id="rId2"/>
            </p:custDataLst>
            <p:extLst>
              <p:ext uri="{D42A27DB-BD31-4B8C-83A1-F6EECF244321}">
                <p14:modId xmlns:p14="http://schemas.microsoft.com/office/powerpoint/2010/main" val="31635509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74" name="think-cell Slide" r:id="rId8" imgW="216" imgH="216" progId="TCLayout.ActiveDocument.1">
                  <p:embed/>
                </p:oleObj>
              </mc:Choice>
              <mc:Fallback>
                <p:oleObj name="think-cell Slide" r:id="rId8" imgW="216" imgH="216" progId="TCLayout.ActiveDocument.1">
                  <p:embed/>
                  <p:pic>
                    <p:nvPicPr>
                      <p:cNvPr id="6" name="Object 5" hidden="1">
                        <a:extLst>
                          <a:ext uri="{FF2B5EF4-FFF2-40B4-BE49-F238E27FC236}">
                            <a16:creationId xmlns:a16="http://schemas.microsoft.com/office/drawing/2014/main" id="{72000142-A816-4AE1-B37A-2DFF8D18E03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99346F01-04DD-428E-A35B-DA15DC99676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b="1" dirty="0">
              <a:latin typeface="Arial" panose="020B0604020202020204" pitchFamily="34" charset="0"/>
              <a:sym typeface="Arial" panose="020B0604020202020204" pitchFamily="34" charset="0"/>
            </a:endParaRPr>
          </a:p>
        </p:txBody>
      </p:sp>
      <p:sp>
        <p:nvSpPr>
          <p:cNvPr id="14" name="Rectangle 13">
            <a:hlinkClick r:id="rId10" action="ppaction://hlinksldjump"/>
            <a:extLst>
              <a:ext uri="{FF2B5EF4-FFF2-40B4-BE49-F238E27FC236}">
                <a16:creationId xmlns:a16="http://schemas.microsoft.com/office/drawing/2014/main" id="{CBFE223C-E7DF-4430-8447-BEB0F57FEBB4}"/>
              </a:ext>
            </a:extLst>
          </p:cNvPr>
          <p:cNvSpPr/>
          <p:nvPr>
            <p:custDataLst>
              <p:tags r:id="rId4"/>
            </p:custDataLst>
          </p:nvPr>
        </p:nvSpPr>
        <p:spPr bwMode="gray">
          <a:xfrm>
            <a:off x="3113088" y="2817813"/>
            <a:ext cx="2917825" cy="407988"/>
          </a:xfrm>
          <a:prstGeom prst="rect">
            <a:avLst/>
          </a:prstGeom>
          <a:solidFill>
            <a:srgbClr val="D6D7D9"/>
          </a:solidFill>
          <a:ln w="38100" cap="flat" cmpd="sng" algn="ctr">
            <a:solidFill>
              <a:schemeClr val="bg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80963" tIns="82550" rIns="0" bIns="80963" numCol="1" spcCol="0" rtlCol="0" anchor="ctr" anchorCtr="0">
            <a:noAutofit/>
          </a:bodyPr>
          <a:lstStyle/>
          <a:p>
            <a:pPr>
              <a:spcBef>
                <a:spcPct val="0"/>
              </a:spcBef>
              <a:spcAft>
                <a:spcPct val="0"/>
              </a:spcAft>
            </a:pPr>
            <a:r>
              <a:rPr lang="en-US" sz="1600">
                <a:solidFill>
                  <a:schemeClr val="tx1"/>
                </a:solidFill>
              </a:rPr>
              <a:t>Introduction		</a:t>
            </a:r>
            <a:endParaRPr lang="en-US" sz="1600" dirty="0">
              <a:solidFill>
                <a:schemeClr val="tx1"/>
              </a:solidFill>
            </a:endParaRPr>
          </a:p>
        </p:txBody>
      </p:sp>
      <p:sp>
        <p:nvSpPr>
          <p:cNvPr id="9" name="Rectangle 8">
            <a:extLst>
              <a:ext uri="{FF2B5EF4-FFF2-40B4-BE49-F238E27FC236}">
                <a16:creationId xmlns:a16="http://schemas.microsoft.com/office/drawing/2014/main" id="{770ABEB1-6865-4044-9F93-174519350043}"/>
              </a:ext>
            </a:extLst>
          </p:cNvPr>
          <p:cNvSpPr/>
          <p:nvPr>
            <p:custDataLst>
              <p:tags r:id="rId5"/>
            </p:custDataLst>
          </p:nvPr>
        </p:nvSpPr>
        <p:spPr bwMode="gray">
          <a:xfrm>
            <a:off x="3113088" y="3225800"/>
            <a:ext cx="2917825" cy="406400"/>
          </a:xfrm>
          <a:prstGeom prst="rect">
            <a:avLst/>
          </a:prstGeom>
          <a:solidFill>
            <a:schemeClr val="accent1"/>
          </a:solidFill>
          <a:ln w="38100" cap="flat" cmpd="sng" algn="ctr">
            <a:solidFill>
              <a:schemeClr val="bg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80963" tIns="80963" rIns="0" bIns="80963" numCol="1" spcCol="0" rtlCol="0" anchor="ctr" anchorCtr="0">
            <a:noAutofit/>
          </a:bodyPr>
          <a:lstStyle/>
          <a:p>
            <a:pPr>
              <a:spcBef>
                <a:spcPct val="0"/>
              </a:spcBef>
              <a:spcAft>
                <a:spcPct val="0"/>
              </a:spcAft>
            </a:pPr>
            <a:r>
              <a:rPr lang="en-US" sz="1600" b="1">
                <a:solidFill>
                  <a:schemeClr val="bg1"/>
                </a:solidFill>
              </a:rPr>
              <a:t>Primers</a:t>
            </a:r>
            <a:endParaRPr lang="en-US" sz="1600" b="1" dirty="0">
              <a:solidFill>
                <a:schemeClr val="bg1"/>
              </a:solidFill>
            </a:endParaRPr>
          </a:p>
        </p:txBody>
      </p:sp>
      <p:sp>
        <p:nvSpPr>
          <p:cNvPr id="15" name="Rectangle 14">
            <a:hlinkClick r:id="rId11" action="ppaction://hlinksldjump"/>
            <a:extLst>
              <a:ext uri="{FF2B5EF4-FFF2-40B4-BE49-F238E27FC236}">
                <a16:creationId xmlns:a16="http://schemas.microsoft.com/office/drawing/2014/main" id="{9F5020E3-7AC8-4A70-907E-BEFF1898EEB7}"/>
              </a:ext>
            </a:extLst>
          </p:cNvPr>
          <p:cNvSpPr/>
          <p:nvPr>
            <p:custDataLst>
              <p:tags r:id="rId6"/>
            </p:custDataLst>
          </p:nvPr>
        </p:nvSpPr>
        <p:spPr bwMode="gray">
          <a:xfrm>
            <a:off x="3113088" y="3632200"/>
            <a:ext cx="2917825" cy="407988"/>
          </a:xfrm>
          <a:prstGeom prst="rect">
            <a:avLst/>
          </a:prstGeom>
          <a:solidFill>
            <a:srgbClr val="D6D7D9"/>
          </a:solidFill>
          <a:ln w="38100" cap="flat" cmpd="sng" algn="ctr">
            <a:solidFill>
              <a:schemeClr val="bg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80963" tIns="80963" rIns="0" bIns="82550" numCol="1" spcCol="0" rtlCol="0" anchor="ctr" anchorCtr="0">
            <a:noAutofit/>
          </a:bodyPr>
          <a:lstStyle/>
          <a:p>
            <a:pPr>
              <a:spcBef>
                <a:spcPct val="0"/>
              </a:spcBef>
              <a:spcAft>
                <a:spcPct val="0"/>
              </a:spcAft>
            </a:pPr>
            <a:r>
              <a:rPr lang="en-US" sz="1600">
                <a:solidFill>
                  <a:schemeClr val="tx1"/>
                </a:solidFill>
              </a:rPr>
              <a:t>Insights</a:t>
            </a:r>
            <a:endParaRPr lang="en-US" sz="1600" dirty="0">
              <a:solidFill>
                <a:schemeClr val="tx1"/>
              </a:solidFill>
            </a:endParaRPr>
          </a:p>
        </p:txBody>
      </p:sp>
    </p:spTree>
    <p:extLst>
      <p:ext uri="{BB962C8B-B14F-4D97-AF65-F5344CB8AC3E}">
        <p14:creationId xmlns:p14="http://schemas.microsoft.com/office/powerpoint/2010/main" val="36828892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BQ9QYxt2sTb9JXSJYqaP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w6c6.Bm2jdizZvCFFZzMK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6o4JQJL30mIqNf_fLLmiK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Wep2_ujU5OqvH.4Z_M9R2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MQ9njIaRMt1J26GEkvtKD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z6BVmh3yOKgQI1Pf6eVu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x1PzcmOmp53B6.nIOLwHU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Wep2_ujU5OqvH.4Z_M9R2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fYFaIVoFZYkS0xT0A5WxZ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O.ajw2lh9mJTvdBrggk6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zGPKozM0Ys4.eHyH85kIC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Wep2_ujU5OqvH.4Z_M9R2Q"/>
</p:tagLst>
</file>

<file path=ppt/theme/theme1.xml><?xml version="1.0" encoding="utf-8"?>
<a:theme xmlns:a="http://schemas.openxmlformats.org/drawingml/2006/main" name="1_FTF Basic PPT Template">
  <a:themeElements>
    <a:clrScheme name="FTF Colors">
      <a:dk1>
        <a:srgbClr val="000000"/>
      </a:dk1>
      <a:lt1>
        <a:srgbClr val="FFFFFF"/>
      </a:lt1>
      <a:dk2>
        <a:srgbClr val="000000"/>
      </a:dk2>
      <a:lt2>
        <a:srgbClr val="808080"/>
      </a:lt2>
      <a:accent1>
        <a:srgbClr val="4799B5"/>
      </a:accent1>
      <a:accent2>
        <a:srgbClr val="94A545"/>
      </a:accent2>
      <a:accent3>
        <a:srgbClr val="D37D28"/>
      </a:accent3>
      <a:accent4>
        <a:srgbClr val="E6E7E8"/>
      </a:accent4>
      <a:accent5>
        <a:srgbClr val="DAEDEF"/>
      </a:accent5>
      <a:accent6>
        <a:srgbClr val="000000"/>
      </a:accent6>
      <a:hlink>
        <a:srgbClr val="0000FF"/>
      </a:hlink>
      <a:folHlink>
        <a:srgbClr val="5E88F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New_VerneHarnish">
      <a:dk1>
        <a:srgbClr val="000000"/>
      </a:dk1>
      <a:lt1>
        <a:srgbClr val="FFFFFF"/>
      </a:lt1>
      <a:dk2>
        <a:srgbClr val="0C0D0D"/>
      </a:dk2>
      <a:lt2>
        <a:srgbClr val="EAEAEA"/>
      </a:lt2>
      <a:accent1>
        <a:srgbClr val="DA8C2B"/>
      </a:accent1>
      <a:accent2>
        <a:srgbClr val="5A8A98"/>
      </a:accent2>
      <a:accent3>
        <a:srgbClr val="6D4D26"/>
      </a:accent3>
      <a:accent4>
        <a:srgbClr val="99CC00"/>
      </a:accent4>
      <a:accent5>
        <a:srgbClr val="800080"/>
      </a:accent5>
      <a:accent6>
        <a:srgbClr val="F4DA12"/>
      </a:accent6>
      <a:hlink>
        <a:srgbClr val="F4DA1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TotalTime>
  <Words>1976</Words>
  <Application>Microsoft Office PowerPoint</Application>
  <PresentationFormat>On-screen Show (4:3)</PresentationFormat>
  <Paragraphs>165</Paragraphs>
  <Slides>21</Slides>
  <Notes>18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6" baseType="lpstr">
      <vt:lpstr>Arial</vt:lpstr>
      <vt:lpstr>Gill Sans</vt:lpstr>
      <vt:lpstr>Gill Sans MT</vt:lpstr>
      <vt:lpstr>1_FTF Basic PPT Template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Berger</dc:creator>
  <cp:lastModifiedBy>Afua Sarkodie</cp:lastModifiedBy>
  <cp:revision>40</cp:revision>
  <dcterms:modified xsi:type="dcterms:W3CDTF">2020-02-29T00:37:36Z</dcterms:modified>
</cp:coreProperties>
</file>