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  <p:sldMasterId id="2147483686" r:id="rId2"/>
    <p:sldMasterId id="2147483706" r:id="rId3"/>
    <p:sldMasterId id="2147483701" r:id="rId4"/>
  </p:sldMasterIdLst>
  <p:notesMasterIdLst>
    <p:notesMasterId r:id="rId11"/>
  </p:notesMasterIdLst>
  <p:handoutMasterIdLst>
    <p:handoutMasterId r:id="rId12"/>
  </p:handoutMasterIdLst>
  <p:sldIdLst>
    <p:sldId id="390" r:id="rId5"/>
    <p:sldId id="402" r:id="rId6"/>
    <p:sldId id="403" r:id="rId7"/>
    <p:sldId id="404" r:id="rId8"/>
    <p:sldId id="405" r:id="rId9"/>
    <p:sldId id="288" r:id="rId1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2E"/>
    <a:srgbClr val="008E40"/>
    <a:srgbClr val="D37D28"/>
    <a:srgbClr val="94A545"/>
    <a:srgbClr val="4799B5"/>
    <a:srgbClr val="000000"/>
    <a:srgbClr val="3C7E94"/>
    <a:srgbClr val="BA6324"/>
    <a:srgbClr val="788D36"/>
    <a:srgbClr val="878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88208" autoAdjust="0"/>
  </p:normalViewPr>
  <p:slideViewPr>
    <p:cSldViewPr snapToGrid="0" showGuides="1">
      <p:cViewPr varScale="1">
        <p:scale>
          <a:sx n="95" d="100"/>
          <a:sy n="95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7F5253C-9A75-AF46-ACEE-EAEE5B05D801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A940B9-CD79-EF4A-961D-7F81D59A9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9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B0B5A0C-4C94-FA4D-AE3B-06DAC0064AF4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D154D62-D7A5-D248-8B93-7A8623E10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7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6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3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358758" y="6611159"/>
            <a:ext cx="7226024" cy="230832"/>
          </a:xfrm>
          <a:prstGeom prst="rect">
            <a:avLst/>
          </a:prstGeom>
          <a:noFill/>
          <a:ln w="12700" cap="sq" cmpd="sng">
            <a:noFill/>
            <a:prstDash val="solid"/>
          </a:ln>
        </p:spPr>
        <p:txBody>
          <a:bodyPr wrap="square" rtlCol="0" anchor="t" anchorCtr="0">
            <a:spAutoFit/>
          </a:bodyPr>
          <a:lstStyle/>
          <a:p>
            <a:r>
              <a:rPr lang="en-US" sz="900" b="0" i="1" dirty="0">
                <a:solidFill>
                  <a:schemeClr val="bg1"/>
                </a:solidFill>
                <a:latin typeface="Arial"/>
                <a:cs typeface="Arial"/>
              </a:rPr>
              <a:t>Photo</a:t>
            </a:r>
            <a:r>
              <a:rPr lang="en-US" sz="900" b="0" i="1" baseline="0" dirty="0">
                <a:solidFill>
                  <a:schemeClr val="bg1"/>
                </a:solidFill>
                <a:latin typeface="Arial"/>
                <a:cs typeface="Arial"/>
              </a:rPr>
              <a:t> Credit Goes Here</a:t>
            </a:r>
            <a:endParaRPr lang="en-US" sz="900" b="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62856" y="5723098"/>
            <a:ext cx="50228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Photo credit: Name/Organization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2438" y="5175081"/>
            <a:ext cx="8186737" cy="268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smtClean="0">
                <a:effectLst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958975" y="2873362"/>
            <a:ext cx="7089775" cy="189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D5FCDD-57D2-334F-8D18-CF179FD14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484" y="165039"/>
            <a:ext cx="3615517" cy="88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</p:spTree>
    <p:extLst>
      <p:ext uri="{BB962C8B-B14F-4D97-AF65-F5344CB8AC3E}">
        <p14:creationId xmlns:p14="http://schemas.microsoft.com/office/powerpoint/2010/main" val="37393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8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DF305F-43D5-6B41-9A78-0DFF9BFE06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59894E-D2FC-DD41-A740-6E41376DB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5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087563"/>
            <a:ext cx="8101013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C6C5C-DC59-6E49-9AD7-B95AFE0DE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9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087563"/>
            <a:ext cx="8101013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68C50A-5251-814D-BA87-126562DB4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9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388787"/>
            <a:ext cx="8101013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6477" y="1903413"/>
            <a:ext cx="81534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A2E0DD-B91E-3A4C-940F-C4F948CA5A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bulleted list,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1663" y="2205038"/>
            <a:ext cx="4368800" cy="384016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325018" y="2204869"/>
            <a:ext cx="3344862" cy="367956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D7A36D-2115-1444-821E-04ACC520E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 in parens,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388787"/>
            <a:ext cx="8101013" cy="329184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6477" y="1699709"/>
            <a:ext cx="8153400" cy="398033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ts val="2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1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ts val="2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37D2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(Parentheses Under Header)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CC8CF7-D6C5-DC48-833B-101A403823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6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427D8C-3D5F-0E47-8064-B2ED0A327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6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tal_RGB_600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102420"/>
            <a:ext cx="9144000" cy="846688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horizontal RGB 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" y="225746"/>
            <a:ext cx="3401400" cy="577885"/>
          </a:xfrm>
          <a:prstGeom prst="rect">
            <a:avLst/>
          </a:prstGeom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AF35AEB-A17F-4C71-A122-62DF1DCB98D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892531" y="6094970"/>
            <a:ext cx="3143436" cy="6307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8F8CC2-F7A1-3948-9E9B-9D109D773FC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Horizontal_RGB_600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EB95BC1-8E3E-4112-ADEB-AD55673B15F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892531" y="6084701"/>
            <a:ext cx="3143436" cy="6307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E0B5F-D334-0F4C-BF18-AD7B2C1833D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4" r:id="rId3"/>
    <p:sldLayoutId id="2147483695" r:id="rId4"/>
    <p:sldLayoutId id="2147483697" r:id="rId5"/>
    <p:sldLayoutId id="2147483696" r:id="rId6"/>
    <p:sldLayoutId id="214748370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horizontal RGB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" y="225746"/>
            <a:ext cx="3401400" cy="5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5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06417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4"/>
          <p:cNvSpPr txBox="1">
            <a:spLocks/>
          </p:cNvSpPr>
          <p:nvPr userDrawn="1"/>
        </p:nvSpPr>
        <p:spPr>
          <a:xfrm>
            <a:off x="472786" y="5256486"/>
            <a:ext cx="8214013" cy="1099863"/>
          </a:xfrm>
          <a:prstGeom prst="rect">
            <a:avLst/>
          </a:prstGeom>
        </p:spPr>
        <p:txBody>
          <a:bodyPr anchor="t"/>
          <a:lstStyle/>
          <a:p>
            <a:pPr marL="231775" lvl="2" indent="-231775" algn="ctr">
              <a:lnSpc>
                <a:spcPts val="2000"/>
              </a:lnSpc>
            </a:pPr>
            <a:r>
              <a:rPr lang="en-US" sz="2000" dirty="0" err="1">
                <a:solidFill>
                  <a:schemeClr val="bg1"/>
                </a:solidFill>
                <a:latin typeface="Gill Sans MT"/>
                <a:cs typeface="Gill Sans MT"/>
              </a:rPr>
              <a:t>www.feedthefuture.gov</a:t>
            </a:r>
            <a:endParaRPr lang="en-US" sz="2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pic>
        <p:nvPicPr>
          <p:cNvPr id="3" name="Picture 2" descr="vertical RGB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68" y="1580049"/>
            <a:ext cx="4945209" cy="2302837"/>
          </a:xfrm>
          <a:prstGeom prst="rect">
            <a:avLst/>
          </a:prstGeom>
        </p:spPr>
      </p:pic>
      <p:pic>
        <p:nvPicPr>
          <p:cNvPr id="9" name="Picture 8" descr="Horizontal_RGB_600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B084246-0D8E-4202-B009-D79CB1DCDD2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92531" y="6084701"/>
            <a:ext cx="3143436" cy="63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2436" y="5117931"/>
            <a:ext cx="8186737" cy="844719"/>
          </a:xfrm>
        </p:spPr>
        <p:txBody>
          <a:bodyPr/>
          <a:lstStyle/>
          <a:p>
            <a:pPr lvl="0"/>
            <a:r>
              <a:rPr lang="en-US" sz="1600" dirty="0"/>
              <a:t>Presented by</a:t>
            </a:r>
            <a:r>
              <a:rPr lang="en-US" sz="1600" dirty="0">
                <a:latin typeface="Gill Sans MT"/>
                <a:ea typeface="Gill Sans"/>
                <a:cs typeface="Gill Sans"/>
              </a:rPr>
              <a:t> Shibani Ghosh, Ilana Cliffer, William A. Masters, and Johanna Andrews-Trevino, on behalf of The Innovation Lab for Nutrition</a:t>
            </a:r>
          </a:p>
          <a:p>
            <a:pPr lvl="0"/>
            <a:r>
              <a:rPr lang="en-US" sz="1600" dirty="0">
                <a:latin typeface="Gill Sans MT"/>
                <a:ea typeface="Gill Sans"/>
                <a:cs typeface="Gill Sans"/>
              </a:rPr>
              <a:t>November 12, 2019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000918" y="1763019"/>
            <a:ext cx="7089775" cy="18925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Food Systems and Nutrition: </a:t>
            </a:r>
          </a:p>
          <a:p>
            <a:r>
              <a:rPr lang="en-US" dirty="0">
                <a:solidFill>
                  <a:schemeClr val="tx1"/>
                </a:solidFill>
              </a:rPr>
              <a:t>Emerging Evidence and Research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284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307" y="3080390"/>
            <a:ext cx="8229600" cy="597049"/>
          </a:xfrm>
        </p:spPr>
        <p:txBody>
          <a:bodyPr/>
          <a:lstStyle/>
          <a:p>
            <a:r>
              <a:rPr lang="en-US" dirty="0"/>
              <a:t>Agriculture-nutrition linkages at population scale</a:t>
            </a:r>
          </a:p>
        </p:txBody>
      </p:sp>
    </p:spTree>
    <p:extLst>
      <p:ext uri="{BB962C8B-B14F-4D97-AF65-F5344CB8AC3E}">
        <p14:creationId xmlns:p14="http://schemas.microsoft.com/office/powerpoint/2010/main" val="66002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041" y="1068518"/>
            <a:ext cx="8229600" cy="597049"/>
          </a:xfrm>
        </p:spPr>
        <p:txBody>
          <a:bodyPr/>
          <a:lstStyle/>
          <a:p>
            <a:r>
              <a:rPr lang="en-US" sz="2400" i="1" cap="none" dirty="0"/>
              <a:t>How do trade policies, markets, and food prices impact food availability, and ultimately nutritional status?</a:t>
            </a:r>
            <a:endParaRPr lang="en-US" sz="2400" cap="none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29D6181-A204-C348-9B58-01B1511776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48041" y="1863481"/>
            <a:ext cx="8307387" cy="3890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Evidence: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More open trade generally helps stabilize food prices and nutrition security but is costly to specific interest groups, while benefits are diffuse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Trade and cross-border investment in the food industry has contributed to obesity and chronic disease through increased accessibility of cheap, non-nutritious packaged and processed foods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Little evidence on how markets and infrastructure have impacted food prices, food safety and quality, or nutritional status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u="sng" dirty="0"/>
              <a:t>Research opportunities: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Estimation of effects of trade policies, market infrastructure, and other systemic interventions on diet quality and nutritional outcomes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Understanding the role of multinational and local intermediaries between producers and consumers on nutrition outcomes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Determining net effects of infrastructure, policies and programs on overall diet cost and affordability </a:t>
            </a:r>
          </a:p>
          <a:p>
            <a:pPr lvl="1"/>
            <a:endParaRPr lang="en-US" sz="1800" dirty="0"/>
          </a:p>
          <a:p>
            <a:pPr marL="742950" lvl="1" indent="-285750">
              <a:buFont typeface="Wingdings" pitchFamily="2" charset="2"/>
              <a:buChar char="Ø"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002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040" y="703385"/>
            <a:ext cx="8414605" cy="1231778"/>
          </a:xfrm>
        </p:spPr>
        <p:txBody>
          <a:bodyPr/>
          <a:lstStyle/>
          <a:p>
            <a:r>
              <a:rPr lang="en-US" sz="2400" cap="none" dirty="0"/>
              <a:t> </a:t>
            </a:r>
            <a:br>
              <a:rPr lang="en-US" sz="2400" cap="none" dirty="0"/>
            </a:br>
            <a:r>
              <a:rPr lang="en-US" sz="2400" i="1" cap="none" dirty="0"/>
              <a:t>What evidence is there about ways to reduce constraints on producing and consuming a variety of nutrient-rich foods? </a:t>
            </a:r>
            <a:endParaRPr lang="en-US" sz="2400" cap="none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E3B3A9D-1A44-A545-BC6A-9ED665A123C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7097" y="1953603"/>
            <a:ext cx="8091488" cy="442961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u="sng" dirty="0"/>
              <a:t>Evidence: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More nutritious food groups tend to have high costs of production, transport and storage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Even with technological improvements that could lower costs of nutritious foods, quality assurance and other constraints may limit strategic production and access to safe and nutritious foods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u="sng" dirty="0"/>
              <a:t>Research opportunities: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Identify how market information and quality assurance could help link farmers to new consumer demand for more nutritious foods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Better understand pros and cons of contract farming and ways to link production methods to consumer demand</a:t>
            </a:r>
          </a:p>
          <a:p>
            <a:pPr lvl="1"/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002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1033348"/>
            <a:ext cx="9144000" cy="597049"/>
          </a:xfrm>
        </p:spPr>
        <p:txBody>
          <a:bodyPr/>
          <a:lstStyle/>
          <a:p>
            <a:r>
              <a:rPr lang="en-US" sz="2400" i="1" cap="none" dirty="0"/>
              <a:t>What levers can shape consumer demand for nutrient-rich foods?</a:t>
            </a:r>
            <a:endParaRPr lang="en-US" sz="2400" cap="none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734F705-4CA0-2F47-BA87-DBD4080ADB7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8423" y="1883996"/>
            <a:ext cx="8809037" cy="446405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u="sng" dirty="0"/>
              <a:t>Evidence: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Food environments shape preferences and demand for different types of food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Income and prices also play a key role in food choice, and can be modified by safety nets, taxes and subsidies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Little evidence on effectiveness of food choice interventions in LMICs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u="sng" dirty="0"/>
              <a:t>Research opportunities:</a:t>
            </a:r>
            <a:endParaRPr lang="en-US" sz="18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Conduct real-world experiments on food choice and responses to intervention in LMICs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Understand the role of time costs, convenience, storage and food waste in food choice and nutrition transition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Investigate how food companies change the food environment in response to policies and programs</a:t>
            </a:r>
          </a:p>
          <a:p>
            <a:pPr lvl="1"/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002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14857</TotalTime>
  <Words>381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</vt:lpstr>
      <vt:lpstr>Gill Sans MT</vt:lpstr>
      <vt:lpstr>Wingdings</vt:lpstr>
      <vt:lpstr>Title Slide</vt:lpstr>
      <vt:lpstr>Content Slides</vt:lpstr>
      <vt:lpstr>Feed the Future-only branded blank</vt:lpstr>
      <vt:lpstr>Closing Slides</vt:lpstr>
      <vt:lpstr>PowerPoint Presentation</vt:lpstr>
      <vt:lpstr>Agriculture-nutrition linkages at population scale</vt:lpstr>
      <vt:lpstr>How do trade policies, markets, and food prices impact food availability, and ultimately nutritional status?</vt:lpstr>
      <vt:lpstr>  What evidence is there about ways to reduce constraints on producing and consuming a variety of nutrient-rich foods? </vt:lpstr>
      <vt:lpstr>What levers can shape consumer demand for nutrient-rich foods?</vt:lpstr>
      <vt:lpstr>PowerPoint Presentation</vt:lpstr>
    </vt:vector>
  </TitlesOfParts>
  <Company>Rowe Design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Miya Rowe</dc:creator>
  <cp:lastModifiedBy>Kelly McDonald</cp:lastModifiedBy>
  <cp:revision>906</cp:revision>
  <cp:lastPrinted>2015-01-30T22:32:16Z</cp:lastPrinted>
  <dcterms:created xsi:type="dcterms:W3CDTF">2015-01-15T01:04:45Z</dcterms:created>
  <dcterms:modified xsi:type="dcterms:W3CDTF">2019-11-15T16:47:59Z</dcterms:modified>
</cp:coreProperties>
</file>