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96" r:id="rId2"/>
    <p:sldId id="298" r:id="rId3"/>
    <p:sldId id="297" r:id="rId4"/>
    <p:sldId id="262" r:id="rId5"/>
    <p:sldId id="294" r:id="rId6"/>
    <p:sldId id="261" r:id="rId7"/>
    <p:sldId id="319" r:id="rId8"/>
    <p:sldId id="309" r:id="rId9"/>
    <p:sldId id="311" r:id="rId10"/>
    <p:sldId id="312" r:id="rId11"/>
    <p:sldId id="314" r:id="rId12"/>
    <p:sldId id="313" r:id="rId13"/>
    <p:sldId id="318" r:id="rId14"/>
    <p:sldId id="263" r:id="rId15"/>
    <p:sldId id="265" r:id="rId16"/>
    <p:sldId id="304" r:id="rId17"/>
    <p:sldId id="264" r:id="rId18"/>
    <p:sldId id="305" r:id="rId19"/>
    <p:sldId id="257" r:id="rId20"/>
    <p:sldId id="303" r:id="rId21"/>
    <p:sldId id="306" r:id="rId22"/>
    <p:sldId id="322" r:id="rId23"/>
    <p:sldId id="317" r:id="rId24"/>
    <p:sldId id="278" r:id="rId25"/>
    <p:sldId id="308" r:id="rId26"/>
    <p:sldId id="307" r:id="rId27"/>
    <p:sldId id="310" r:id="rId28"/>
    <p:sldId id="276" r:id="rId29"/>
    <p:sldId id="320" r:id="rId30"/>
    <p:sldId id="291" r:id="rId31"/>
    <p:sldId id="275" r:id="rId32"/>
    <p:sldId id="258" r:id="rId33"/>
    <p:sldId id="31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ey Perlman" initials="" lastIdx="0" clrIdx="0"/>
  <p:cmAuthor id="1" name="Swindale, Anne J" initials="A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28"/>
    <a:srgbClr val="94A545"/>
    <a:srgbClr val="55A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79298" autoAdjust="0"/>
  </p:normalViewPr>
  <p:slideViewPr>
    <p:cSldViewPr>
      <p:cViewPr>
        <p:scale>
          <a:sx n="60" d="100"/>
          <a:sy n="60" d="100"/>
        </p:scale>
        <p:origin x="-1570" y="-12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9T15:13:11.285" idx="11">
    <p:pos x="5275" y="1019"/>
    <p:text>All of this applies only to the private sector investment part of the indicator, correct? Would be good to say so explicitly.
Suggest moving to after the next slide, which will allow you to segue from defining what Privatye Sector means to defining what Pfrivate Sector reports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3008A8CE-C5C9-496E-8EA2-E8598F132D40}"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3AEDB4FD-A912-4E92-B132-569D101D28AE}" type="slidenum">
              <a:rPr lang="en-US" smtClean="0"/>
              <a:t>‹#›</a:t>
            </a:fld>
            <a:endParaRPr lang="en-US"/>
          </a:p>
        </p:txBody>
      </p:sp>
    </p:spTree>
    <p:extLst>
      <p:ext uri="{BB962C8B-B14F-4D97-AF65-F5344CB8AC3E}">
        <p14:creationId xmlns:p14="http://schemas.microsoft.com/office/powerpoint/2010/main" val="303775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0C0CE-EE13-4972-90AA-A9E371611E74}" type="datetimeFigureOut">
              <a:rPr lang="en-US" smtClean="0"/>
              <a:t>8/13/2018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18348-8DCF-42AC-B21E-44BAC2869622}" type="slidenum">
              <a:rPr lang="en-US" smtClean="0"/>
              <a:t>‹#›</a:t>
            </a:fld>
            <a:endParaRPr lang="en-US"/>
          </a:p>
        </p:txBody>
      </p:sp>
    </p:spTree>
    <p:extLst>
      <p:ext uri="{BB962C8B-B14F-4D97-AF65-F5344CB8AC3E}">
        <p14:creationId xmlns:p14="http://schemas.microsoft.com/office/powerpoint/2010/main" val="365513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 xmlns:a16="http://schemas.microsoft.com/office/drawing/2014/main" id="{A3E46197-2CCD-4868-A211-7D877305FD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 xmlns:a16="http://schemas.microsoft.com/office/drawing/2014/main" id="{C82989FA-AF8B-43F9-8006-DC0F5CBE45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a:p>
        </p:txBody>
      </p:sp>
      <p:sp>
        <p:nvSpPr>
          <p:cNvPr id="39940" name="Slide Number Placeholder 3">
            <a:extLst>
              <a:ext uri="{FF2B5EF4-FFF2-40B4-BE49-F238E27FC236}">
                <a16:creationId xmlns="" xmlns:a16="http://schemas.microsoft.com/office/drawing/2014/main" id="{49C046CE-1B5C-4527-9E31-50FACB5B5E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95F2C4-5808-4E25-A877-89B9D2429366}"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same data points are collected as before, but the calculation to incremental sales won’t be done by FTFMS, but you can still calculate it if you want to. But as before, baseline data needs to be collected and entered for value of sales, volume of sales and number of participants.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Please note additional disaggregation of type of producer/firm. </a:t>
            </a:r>
          </a:p>
          <a:p>
            <a:r>
              <a:rPr lang="en-US" sz="1200" kern="1200" dirty="0" smtClean="0">
                <a:solidFill>
                  <a:schemeClr val="tx1"/>
                </a:solidFill>
                <a:effectLst/>
                <a:latin typeface="+mn-lt"/>
                <a:ea typeface="+mn-ea"/>
                <a:cs typeface="+mn-cs"/>
              </a:rPr>
              <a:t>Since we are looking at more explicit inclusion of private sector, this indicator captures much more than just small holder: but non small holder producers,  and firms by size. </a:t>
            </a:r>
            <a:r>
              <a:rPr lang="en-US" sz="1200" u="sng" kern="1200" dirty="0" smtClean="0">
                <a:solidFill>
                  <a:schemeClr val="tx1"/>
                </a:solidFill>
                <a:effectLst/>
                <a:latin typeface="+mn-lt"/>
                <a:ea typeface="+mn-ea"/>
                <a:cs typeface="+mn-cs"/>
              </a:rPr>
              <a:t>Type of producer/firm (firms are non-farm enterprises)</a:t>
            </a:r>
            <a:r>
              <a:rPr lang="en-US" sz="1200" kern="1200" dirty="0" smtClean="0">
                <a:solidFill>
                  <a:schemeClr val="tx1"/>
                </a:solidFill>
                <a:effectLst/>
                <a:latin typeface="+mn-lt"/>
                <a:ea typeface="+mn-ea"/>
                <a:cs typeface="+mn-cs"/>
              </a:rPr>
              <a:t>: Producer - smallholder, Producer – non-smallholder, Firm – microenterprise, Firm - Small and medium enterprise, Firm- Large enterprise or corporation.</a:t>
            </a:r>
          </a:p>
          <a:p>
            <a:r>
              <a:rPr lang="en-US" sz="1200" i="1" kern="1200" dirty="0" smtClean="0">
                <a:solidFill>
                  <a:schemeClr val="tx1"/>
                </a:solidFill>
                <a:effectLst/>
                <a:latin typeface="+mn-lt"/>
                <a:ea typeface="+mn-ea"/>
                <a:cs typeface="+mn-cs"/>
              </a:rPr>
              <a:t>Smallholder Definition:  While country-specific definitions may vary, use the Feed the Future definition of a smallholder producer, which is one who holds 5 hectares or less of arable land or equivalent units of livestock, i.e. cattle: 10 beef cows; dairy: two milking cows; sheep and goats: five adult ewes/does; camel meat and milk: five camel cows; pigs: two adult sows; chickens: 20 layers and 50 broilers.  The farmer does not have to own the land or livestock.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Firm Size Definition. For firms, microenterprises employed &lt;10 people in the previous 12 months, small enterprises employed 10-49 people, medium enterprises employed 50-249 individuals and large enterprises and corporations employed &gt;250 individuals.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15</a:t>
            </a:fld>
            <a:endParaRPr lang="en-US"/>
          </a:p>
        </p:txBody>
      </p:sp>
    </p:spTree>
    <p:extLst>
      <p:ext uri="{BB962C8B-B14F-4D97-AF65-F5344CB8AC3E}">
        <p14:creationId xmlns:p14="http://schemas.microsoft.com/office/powerpoint/2010/main" val="426369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16</a:t>
            </a:fld>
            <a:endParaRPr lang="en-US"/>
          </a:p>
        </p:txBody>
      </p:sp>
    </p:spTree>
    <p:extLst>
      <p:ext uri="{BB962C8B-B14F-4D97-AF65-F5344CB8AC3E}">
        <p14:creationId xmlns:p14="http://schemas.microsoft.com/office/powerpoint/2010/main" val="413969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note additional disaggregation of type of product or service (previously commodity) and type of producer/firm. I wanted to pull this out because this is new and might be complicated at first.  </a:t>
            </a:r>
          </a:p>
          <a:p>
            <a:r>
              <a:rPr lang="en-US" sz="1200" kern="1200" dirty="0" smtClean="0">
                <a:solidFill>
                  <a:schemeClr val="tx1"/>
                </a:solidFill>
                <a:effectLst/>
                <a:latin typeface="+mn-lt"/>
                <a:ea typeface="+mn-ea"/>
                <a:cs typeface="+mn-cs"/>
              </a:rPr>
              <a:t>Products: </a:t>
            </a:r>
          </a:p>
          <a:p>
            <a:r>
              <a:rPr lang="en-US" sz="1200" kern="1200" dirty="0" smtClean="0">
                <a:solidFill>
                  <a:schemeClr val="tx1"/>
                </a:solidFill>
                <a:effectLst/>
                <a:latin typeface="+mn-lt"/>
                <a:ea typeface="+mn-ea"/>
                <a:cs typeface="+mn-cs"/>
              </a:rPr>
              <a:t>•output: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gricultural commodities, which generally include those raw products sold by producers such as staples, legumes, horticulture, livestock, and fish but does NOT include seeds. The specific commodity (maize, mung beans, tomatoes, etc.) needs to be selected. </a:t>
            </a:r>
          </a:p>
          <a:p>
            <a:r>
              <a:rPr lang="en-US" sz="1200" kern="1200" dirty="0" smtClean="0">
                <a:solidFill>
                  <a:schemeClr val="tx1"/>
                </a:solidFill>
                <a:effectLst/>
                <a:latin typeface="+mn-lt"/>
                <a:ea typeface="+mn-ea"/>
                <a:cs typeface="+mn-cs"/>
              </a:rPr>
              <a:t>•Inputs: Seeds and planting material. </a:t>
            </a:r>
          </a:p>
          <a:p>
            <a:r>
              <a:rPr lang="en-US" sz="1200" kern="1200" dirty="0" smtClean="0">
                <a:solidFill>
                  <a:schemeClr val="tx1"/>
                </a:solidFill>
                <a:effectLst/>
                <a:latin typeface="+mn-lt"/>
                <a:ea typeface="+mn-ea"/>
                <a:cs typeface="+mn-cs"/>
              </a:rPr>
              <a:t>•Inputs: Other non-durable inputs, such as fertilizer and pesticides. </a:t>
            </a:r>
          </a:p>
          <a:p>
            <a:r>
              <a:rPr lang="en-US" sz="1200" kern="1200" dirty="0" smtClean="0">
                <a:solidFill>
                  <a:schemeClr val="tx1"/>
                </a:solidFill>
                <a:effectLst/>
                <a:latin typeface="+mn-lt"/>
                <a:ea typeface="+mn-ea"/>
                <a:cs typeface="+mn-cs"/>
              </a:rPr>
              <a:t>•Inputs: Durable equipment and machinery, including land preparation equipment, irrigation equipment, and other equipment or machinery. </a:t>
            </a:r>
          </a:p>
          <a:p>
            <a:r>
              <a:rPr lang="en-US" sz="1200" kern="1200" dirty="0" smtClean="0">
                <a:solidFill>
                  <a:schemeClr val="tx1"/>
                </a:solidFill>
                <a:effectLst/>
                <a:latin typeface="+mn-lt"/>
                <a:ea typeface="+mn-ea"/>
                <a:cs typeface="+mn-cs"/>
              </a:rPr>
              <a:t>•Processed products/value added products (post-harvest). The specific commodity does not need to be selected. </a:t>
            </a:r>
          </a:p>
          <a:p>
            <a:r>
              <a:rPr lang="en-US" sz="1200" kern="1200" dirty="0" smtClean="0">
                <a:solidFill>
                  <a:schemeClr val="tx1"/>
                </a:solidFill>
                <a:effectLst/>
                <a:latin typeface="+mn-lt"/>
                <a:ea typeface="+mn-ea"/>
                <a:cs typeface="+mn-cs"/>
              </a:rPr>
              <a:t>•Post-harvest storage and processing equipment, including PICS bags and processing machinery. </a:t>
            </a:r>
          </a:p>
          <a:p>
            <a:r>
              <a:rPr lang="en-US" sz="1200" kern="1200" dirty="0" smtClean="0">
                <a:solidFill>
                  <a:schemeClr val="tx1"/>
                </a:solidFill>
                <a:effectLst/>
                <a:latin typeface="+mn-lt"/>
                <a:ea typeface="+mn-ea"/>
                <a:cs typeface="+mn-cs"/>
              </a:rPr>
              <a:t>Services: </a:t>
            </a:r>
          </a:p>
          <a:p>
            <a:r>
              <a:rPr lang="en-US" sz="1200" kern="1200" dirty="0" smtClean="0">
                <a:solidFill>
                  <a:schemeClr val="tx1"/>
                </a:solidFill>
                <a:effectLst/>
                <a:latin typeface="+mn-lt"/>
                <a:ea typeface="+mn-ea"/>
                <a:cs typeface="+mn-cs"/>
              </a:rPr>
              <a:t>•Business services, including financial, entrepreneurial, legal, and other enterprise/producer strengthening services </a:t>
            </a:r>
          </a:p>
          <a:p>
            <a:r>
              <a:rPr lang="en-US" sz="1200" kern="1200" dirty="0" smtClean="0">
                <a:solidFill>
                  <a:schemeClr val="tx1"/>
                </a:solidFill>
                <a:effectLst/>
                <a:latin typeface="+mn-lt"/>
                <a:ea typeface="+mn-ea"/>
                <a:cs typeface="+mn-cs"/>
              </a:rPr>
              <a:t>•Information services: SMS, Radio, TV, print, etc. </a:t>
            </a:r>
          </a:p>
          <a:p>
            <a:r>
              <a:rPr lang="en-US" sz="1200" kern="1200" dirty="0" smtClean="0">
                <a:solidFill>
                  <a:schemeClr val="tx1"/>
                </a:solidFill>
                <a:effectLst/>
                <a:latin typeface="+mn-lt"/>
                <a:ea typeface="+mn-ea"/>
                <a:cs typeface="+mn-cs"/>
              </a:rPr>
              <a:t>•Production support services: other services that are sold to farmers, fishers, ranchers and pastoralists, including extension services, veterinary services, rental of equipment, land preparation, warehousing, post-harvest processing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volume of sales</a:t>
            </a:r>
            <a:r>
              <a:rPr lang="en-US" baseline="0" dirty="0" smtClean="0"/>
              <a:t> is entered for agricultural commodities that are outputs only.  So you enter the value of volume of agriculture commodities, like horticulture products, rice, maize, etc.  But not seeds or other planting materials, durable equipment, or business services.</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818348-8DCF-42AC-B21E-44BAC2869622}" type="slidenum">
              <a:rPr lang="en-US" smtClean="0"/>
              <a:t>17</a:t>
            </a:fld>
            <a:endParaRPr lang="en-US"/>
          </a:p>
        </p:txBody>
      </p:sp>
    </p:spTree>
    <p:extLst>
      <p:ext uri="{BB962C8B-B14F-4D97-AF65-F5344CB8AC3E}">
        <p14:creationId xmlns:p14="http://schemas.microsoft.com/office/powerpoint/2010/main" val="340710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Type of producer/firm (firms are non-farm enterprises)</a:t>
            </a:r>
            <a:r>
              <a:rPr lang="en-US" sz="1200" kern="1200" dirty="0" smtClean="0">
                <a:solidFill>
                  <a:schemeClr val="tx1"/>
                </a:solidFill>
                <a:effectLst/>
                <a:latin typeface="+mn-lt"/>
                <a:ea typeface="+mn-ea"/>
                <a:cs typeface="+mn-cs"/>
              </a:rPr>
              <a:t>: Producer - smallholder, Producer – non-smallholder, Firm – microenterprise, Firm - Small and medium enterprise, Firm- Large enterprise or corporation.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Smallholder Definition:  While country-specific definitions may vary, use the Feed the Future definition of a smallholder producer, which is one who holds 5 hectares or less of arable land or equivalent units of livestock, i.e. cattle: 10 beef cows; dairy: two milking cows; sheep and goats: five adult ewes/does; camel meat and milk: five camel cows; pigs: two adult sows; chickens: 20 layers and 50 broilers.  The farmer does not have to own the land or livestock.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Firm Size Definition. For firms, microenterprises employed &lt;10 people in the previous 12 months, small enterprises employed 10-49 people, medium enterprises employed 50-249 individuals and large enterprises and corporations employed &gt;250 individuals.</a:t>
            </a: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Then</a:t>
            </a:r>
            <a:r>
              <a:rPr lang="en-US" sz="1200" i="0" kern="1200" baseline="0" dirty="0" smtClean="0">
                <a:solidFill>
                  <a:schemeClr val="tx1"/>
                </a:solidFill>
                <a:effectLst/>
                <a:latin typeface="+mn-lt"/>
                <a:ea typeface="+mn-ea"/>
                <a:cs typeface="+mn-cs"/>
              </a:rPr>
              <a:t> under Type of producer/firm, we have the age and sex disaggregates.</a:t>
            </a:r>
          </a:p>
          <a:p>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For firms, if the enterprise is a single proprietorship, the sex of the proprietor should be used for classification. If the enterprise has more than one proprietor, classify the firm as Male if all of the proprietors are male, as Female if all of the proprietors are female, and as Mixed if the proprietors are male and female.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For firms, if the enterprise is a single proprietorship, the age of the proprietor should be used for classification. If the enterprise has more than one proprietor, classify the firm as 15-29 if all of the proprietors are aged 15-29, as 30+ if all of the proprietors are aged 30+, and as Mixed if the proprietors are from both age groups. </a:t>
            </a:r>
            <a:endParaRPr lang="en-US" dirty="0" smtClean="0">
              <a:effectLst/>
            </a:endParaRPr>
          </a:p>
          <a:p>
            <a:r>
              <a:rPr lang="en-US" sz="1200" i="0" kern="1200" baseline="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18</a:t>
            </a:fld>
            <a:endParaRPr lang="en-US"/>
          </a:p>
        </p:txBody>
      </p:sp>
    </p:spTree>
    <p:extLst>
      <p:ext uri="{BB962C8B-B14F-4D97-AF65-F5344CB8AC3E}">
        <p14:creationId xmlns:p14="http://schemas.microsoft.com/office/powerpoint/2010/main" val="192959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data points</a:t>
            </a:r>
            <a:r>
              <a:rPr lang="en-US" sz="1200" kern="1200" baseline="0" dirty="0" smtClean="0">
                <a:solidFill>
                  <a:schemeClr val="tx1"/>
                </a:solidFill>
                <a:effectLst/>
                <a:latin typeface="+mn-lt"/>
                <a:ea typeface="+mn-ea"/>
                <a:cs typeface="+mn-cs"/>
              </a:rPr>
              <a:t> for each disaggregate: value of product/or service sold, volume sold (applicable just for agricultural commodities that are outputs i.e. from producers), and number of participants that sold it.  And it is a layered disaggregation which means that data are grouped into smaller categories when they are entered.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Type</a:t>
            </a:r>
            <a:r>
              <a:rPr lang="en-US" sz="1200" kern="1200" baseline="0" dirty="0" smtClean="0">
                <a:solidFill>
                  <a:schemeClr val="tx1"/>
                </a:solidFill>
                <a:effectLst/>
                <a:latin typeface="+mn-lt"/>
                <a:ea typeface="+mn-ea"/>
                <a:cs typeface="+mn-cs"/>
              </a:rPr>
              <a:t> of Product or Service is the first level disaggregate. </a:t>
            </a:r>
            <a:r>
              <a:rPr lang="en-US" sz="1200" kern="1200" dirty="0" smtClean="0">
                <a:solidFill>
                  <a:schemeClr val="tx1"/>
                </a:solidFill>
                <a:effectLst/>
                <a:latin typeface="+mn-lt"/>
                <a:ea typeface="+mn-ea"/>
                <a:cs typeface="+mn-cs"/>
              </a:rPr>
              <a:t> That will be selected first, then the type of producer/firm doing the selling is selected.  Then</a:t>
            </a:r>
            <a:r>
              <a:rPr lang="en-US" sz="1200" kern="1200" baseline="0" dirty="0" smtClean="0">
                <a:solidFill>
                  <a:schemeClr val="tx1"/>
                </a:solidFill>
                <a:effectLst/>
                <a:latin typeface="+mn-lt"/>
                <a:ea typeface="+mn-ea"/>
                <a:cs typeface="+mn-cs"/>
              </a:rPr>
              <a:t> data are entered under the respective sex and age disaggregates for a particular type of producer selling a particular type of product or service.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this example, I show the breakdown of where data entry would be for an activity that is working with micro and small/medium enterprises  on getting improved flood resistant seed and the right fertilizer mix available for their customers.  Note that participants for this activity are considered those enterprises the implementer is directly working with and the producers that purchase these inputs from assisted enterprises.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the different </a:t>
            </a:r>
            <a:r>
              <a:rPr lang="en-US" sz="1200" kern="1200" baseline="0" dirty="0" err="1" smtClean="0">
                <a:solidFill>
                  <a:schemeClr val="tx1"/>
                </a:solidFill>
                <a:effectLst/>
                <a:latin typeface="+mn-lt"/>
                <a:ea typeface="+mn-ea"/>
                <a:cs typeface="+mn-cs"/>
              </a:rPr>
              <a:t>disaggregations</a:t>
            </a:r>
            <a:r>
              <a:rPr lang="en-US" sz="1200" kern="1200" baseline="0" dirty="0" smtClean="0">
                <a:solidFill>
                  <a:schemeClr val="tx1"/>
                </a:solidFill>
                <a:effectLst/>
                <a:latin typeface="+mn-lt"/>
                <a:ea typeface="+mn-ea"/>
                <a:cs typeface="+mn-cs"/>
              </a:rPr>
              <a:t> and data point depending on the disaggregate.  For the Type of Product, Agricultural commodity which is an output, the specific commodity must be selected.  For other products and services, no further detail is needed.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Also notice for Agriculture commodity, output, the volume of production is also a data point.  (as previously this production data point will also be used in the data entry for the Yield indicator).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other products and service categories, the volume data point is not required. For products like seeds and other planting material and other inputs like fertilizer, and durable farm equipment or post harvest storage equipment, it would be less meaningful unless disaggregated further (which would increase the reporting burden). So Volume of sales for all Product/Service types EXCEPT output agricultural commodities are n/a.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Of course, if we get a lot of comments and queries that more disaggregates are required as these indicators hit the field, we can consider it!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BASELINE Year sales data points must be entered!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19</a:t>
            </a:fld>
            <a:endParaRPr lang="en-US"/>
          </a:p>
        </p:txBody>
      </p:sp>
    </p:spTree>
    <p:extLst>
      <p:ext uri="{BB962C8B-B14F-4D97-AF65-F5344CB8AC3E}">
        <p14:creationId xmlns:p14="http://schemas.microsoft.com/office/powerpoint/2010/main" val="216778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assisted producers and firms may need to collected separately</a:t>
            </a:r>
          </a:p>
          <a:p>
            <a:r>
              <a:rPr lang="en-US" dirty="0" smtClean="0"/>
              <a:t>Can use a census of all participants firms/farms but a sample survey-based approach for participant producers within the geographic area reached by the assisted market is also acceptable.  </a:t>
            </a:r>
          </a:p>
          <a:p>
            <a:endParaRPr lang="en-US" dirty="0" smtClean="0"/>
          </a:p>
          <a:p>
            <a:r>
              <a:rPr lang="en-US" dirty="0" smtClean="0"/>
              <a:t>We</a:t>
            </a:r>
            <a:r>
              <a:rPr lang="en-US" baseline="0" dirty="0" smtClean="0"/>
              <a:t> acknowledge the difficulty of collecting this data, and encourage missions and implementers to engage creatively with private sector partners, to show them the benefits and methods of collecting this data appropriately and securely and how to use it – perhaps to better guide their marketing efforts. </a:t>
            </a:r>
            <a:endParaRPr lang="en-US" dirty="0" smtClean="0"/>
          </a:p>
          <a:p>
            <a:endParaRPr lang="en-US" dirty="0" smtClean="0"/>
          </a:p>
          <a:p>
            <a:r>
              <a:rPr lang="en-US" dirty="0" smtClean="0"/>
              <a:t>Please</a:t>
            </a:r>
            <a:r>
              <a:rPr lang="en-US" baseline="0" dirty="0" smtClean="0"/>
              <a:t> refer to the farmer application and approaches webinar for details. </a:t>
            </a:r>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20</a:t>
            </a:fld>
            <a:endParaRPr lang="en-US"/>
          </a:p>
        </p:txBody>
      </p:sp>
    </p:spTree>
    <p:extLst>
      <p:ext uri="{BB962C8B-B14F-4D97-AF65-F5344CB8AC3E}">
        <p14:creationId xmlns:p14="http://schemas.microsoft.com/office/powerpoint/2010/main" val="336544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Quiz Questions</a:t>
            </a:r>
            <a:endParaRPr lang="en-US"/>
          </a:p>
        </p:txBody>
      </p:sp>
      <p:sp>
        <p:nvSpPr>
          <p:cNvPr id="4" name="Slide Number Placeholder 3"/>
          <p:cNvSpPr>
            <a:spLocks noGrp="1"/>
          </p:cNvSpPr>
          <p:nvPr>
            <p:ph type="sldNum" sz="quarter" idx="10"/>
          </p:nvPr>
        </p:nvSpPr>
        <p:spPr/>
        <p:txBody>
          <a:bodyPr/>
          <a:lstStyle/>
          <a:p>
            <a:fld id="{4C818348-8DCF-42AC-B21E-44BAC2869622}" type="slidenum">
              <a:rPr lang="en-US" smtClean="0"/>
              <a:t>22</a:t>
            </a:fld>
            <a:endParaRPr lang="en-US"/>
          </a:p>
        </p:txBody>
      </p:sp>
    </p:spTree>
    <p:extLst>
      <p:ext uri="{BB962C8B-B14F-4D97-AF65-F5344CB8AC3E}">
        <p14:creationId xmlns:p14="http://schemas.microsoft.com/office/powerpoint/2010/main" val="104933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indicator greatly expands the definition of previous loan/credit indicators, such as #EG.3.2-6 and #EG.3.2-3, capturing the value of debt (cash and in kind loans) and non-debt (equity financing) accessed in one combination indicator. </a:t>
            </a:r>
          </a:p>
          <a:p>
            <a:r>
              <a:rPr lang="en-US" sz="1200" kern="1200" dirty="0" smtClean="0">
                <a:solidFill>
                  <a:schemeClr val="tx1"/>
                </a:solidFill>
                <a:effectLst/>
                <a:latin typeface="+mn-lt"/>
                <a:ea typeface="+mn-ea"/>
                <a:cs typeface="+mn-cs"/>
              </a:rPr>
              <a:t>At its simplest, this indicator will capture the value of loans and the number of recipients that accessed those loans in the reporting year. But the option to capture the value of in kind loans and non debt financing is also available since again, we are looking to capture financial inclusion more broadly.</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a:buFont typeface="Arial"/>
              <a:buChar char="•"/>
            </a:pPr>
            <a:r>
              <a:rPr lang="en-US" dirty="0" smtClean="0">
                <a:solidFill>
                  <a:srgbClr val="000000"/>
                </a:solidFill>
              </a:rPr>
              <a:t>USG assistance may consist of technical assistance, insurance coverage, guarantee provision, or other capacity-building or market-strengthening activities</a:t>
            </a:r>
          </a:p>
          <a:p>
            <a:pPr>
              <a:buFont typeface="Arial"/>
              <a:buChar char="•"/>
            </a:pPr>
            <a:r>
              <a:rPr lang="en-US" dirty="0" smtClean="0">
                <a:solidFill>
                  <a:srgbClr val="000000"/>
                </a:solidFill>
              </a:rPr>
              <a:t>Counts the amount of cash, non-cash and non debt financing </a:t>
            </a:r>
            <a:r>
              <a:rPr lang="en-US" u="sng" dirty="0" smtClean="0">
                <a:solidFill>
                  <a:srgbClr val="000000"/>
                </a:solidFill>
              </a:rPr>
              <a:t>disbursed to the participant </a:t>
            </a:r>
            <a:r>
              <a:rPr lang="en-US" dirty="0" smtClean="0">
                <a:solidFill>
                  <a:srgbClr val="000000"/>
                </a:solidFill>
              </a:rPr>
              <a:t>(not just financing committed)</a:t>
            </a:r>
          </a:p>
          <a:p>
            <a:pPr>
              <a:buFont typeface="Arial"/>
              <a:buChar char="•"/>
            </a:pPr>
            <a:r>
              <a:rPr lang="en-US" dirty="0" smtClean="0">
                <a:solidFill>
                  <a:srgbClr val="000000"/>
                </a:solidFill>
              </a:rPr>
              <a:t>Counts the number of participants accessing finance. Count each participant only once under each type of financing category (debt and non debt). So if a participant from a private enterprise receives a cash loan,</a:t>
            </a:r>
            <a:r>
              <a:rPr lang="en-US" baseline="0" dirty="0" smtClean="0">
                <a:solidFill>
                  <a:srgbClr val="000000"/>
                </a:solidFill>
              </a:rPr>
              <a:t> </a:t>
            </a:r>
            <a:r>
              <a:rPr lang="en-US" dirty="0" smtClean="0">
                <a:solidFill>
                  <a:srgbClr val="000000"/>
                </a:solidFill>
              </a:rPr>
              <a:t>an in kind loan,</a:t>
            </a:r>
            <a:r>
              <a:rPr lang="en-US" baseline="0" dirty="0" smtClean="0">
                <a:solidFill>
                  <a:srgbClr val="000000"/>
                </a:solidFill>
              </a:rPr>
              <a:t> and a form of non debt financing in the reporting year, that participant gets counted once under the Debt financing disaggregate. The amount of the cash loan is reported under the cash disaggregate, the value of the in kind loan reported under the in kind disaggregate.  Under the non debt financing disaggregate this participant can be counted again  as well as the value of the non debt financing. </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24</a:t>
            </a:fld>
            <a:endParaRPr lang="en-US"/>
          </a:p>
        </p:txBody>
      </p:sp>
    </p:spTree>
    <p:extLst>
      <p:ext uri="{BB962C8B-B14F-4D97-AF65-F5344CB8AC3E}">
        <p14:creationId xmlns:p14="http://schemas.microsoft.com/office/powerpoint/2010/main" val="271984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cash loans, count only loans</a:t>
            </a:r>
            <a:r>
              <a:rPr lang="en-US" baseline="0" dirty="0" smtClean="0"/>
              <a:t> made by financial institutions and not by informal groups such as village savings and loans that are not formally registered as a financial institution. This indicator is looking to capture systems level changes that occur through increase access to formal financial service. </a:t>
            </a:r>
          </a:p>
          <a:p>
            <a:endParaRPr lang="en-US" baseline="0" dirty="0" smtClean="0"/>
          </a:p>
          <a:p>
            <a:r>
              <a:rPr lang="en-US" dirty="0" smtClean="0"/>
              <a:t>non cash – in kind lending (in agriculture) is the provision of services, inputs or other goods up front with payment usually in the form of product (value of service, input, or other good provided plus interest).  The easy</a:t>
            </a:r>
            <a:r>
              <a:rPr lang="en-US" baseline="0" dirty="0" smtClean="0"/>
              <a:t> example of this is when an enterprise lends out seed at the beginning of the season and the producer may pay the enterprise back with the same amount of seed plus a percentage.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include equity, convertible debt, or other equity-like investments, and leasing DEFINE AND PROVIDE AN EXAMPLE OF HOW ACTUAL EPORTING WOULD WORK IN THE CASE</a:t>
            </a:r>
            <a:r>
              <a:rPr lang="en-US" baseline="0" dirty="0" smtClean="0"/>
              <a:t> OF LEASING UNLESS IT’S LIKELY TO OCCUR RARELY</a:t>
            </a:r>
            <a:endParaRPr lang="en-US" dirty="0" smtClean="0"/>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25</a:t>
            </a:fld>
            <a:endParaRPr lang="en-US"/>
          </a:p>
        </p:txBody>
      </p:sp>
    </p:spTree>
    <p:extLst>
      <p:ext uri="{BB962C8B-B14F-4D97-AF65-F5344CB8AC3E}">
        <p14:creationId xmlns:p14="http://schemas.microsoft.com/office/powerpoint/2010/main" val="165105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indicator does have a lot of disaggregates, so you will want to have a look at the PIRS and the reporting notes for the example, which may help to clarify questions. </a:t>
            </a:r>
          </a:p>
          <a:p>
            <a:r>
              <a:rPr lang="en-US" sz="1200" kern="1200" dirty="0" smtClean="0">
                <a:solidFill>
                  <a:schemeClr val="tx1"/>
                </a:solidFill>
                <a:effectLst/>
                <a:latin typeface="+mn-lt"/>
                <a:ea typeface="+mn-ea"/>
                <a:cs typeface="+mn-cs"/>
              </a:rPr>
              <a:t>There are additional </a:t>
            </a:r>
            <a:r>
              <a:rPr lang="en-US" sz="1200" kern="1200" dirty="0" err="1" smtClean="0">
                <a:solidFill>
                  <a:schemeClr val="tx1"/>
                </a:solidFill>
                <a:effectLst/>
                <a:latin typeface="+mn-lt"/>
                <a:ea typeface="+mn-ea"/>
                <a:cs typeface="+mn-cs"/>
              </a:rPr>
              <a:t>disaggregations</a:t>
            </a:r>
            <a:r>
              <a:rPr lang="en-US" sz="1200" kern="1200" dirty="0" smtClean="0">
                <a:solidFill>
                  <a:schemeClr val="tx1"/>
                </a:solidFill>
                <a:effectLst/>
                <a:latin typeface="+mn-lt"/>
                <a:ea typeface="+mn-ea"/>
                <a:cs typeface="+mn-cs"/>
              </a:rPr>
              <a:t> on the type of financing, the size of recipient, age, and the amount of loans. </a:t>
            </a:r>
            <a:r>
              <a:rPr lang="en-US" sz="1200" u="sng" kern="1200" dirty="0" smtClean="0">
                <a:solidFill>
                  <a:schemeClr val="tx1"/>
                </a:solidFill>
                <a:effectLst/>
                <a:latin typeface="+mn-lt"/>
                <a:ea typeface="+mn-ea"/>
                <a:cs typeface="+mn-cs"/>
              </a:rPr>
              <a:t>SECOND LEVEL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Type of debt: Cash, In-kind</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Size of recipient:</a:t>
            </a:r>
            <a:r>
              <a:rPr lang="en-US" sz="1200" kern="1200" dirty="0" smtClean="0">
                <a:solidFill>
                  <a:schemeClr val="tx1"/>
                </a:solidFill>
                <a:effectLst/>
                <a:latin typeface="+mn-lt"/>
                <a:ea typeface="+mn-ea"/>
                <a:cs typeface="+mn-cs"/>
              </a:rPr>
              <a:t> Individuals/microenterprises; Small and medium enterprises; Large enterprises and corporations.</a:t>
            </a:r>
          </a:p>
          <a:p>
            <a:r>
              <a:rPr lang="en-US" sz="1200" i="1" kern="1200" dirty="0" smtClean="0">
                <a:solidFill>
                  <a:schemeClr val="tx1"/>
                </a:solidFill>
                <a:effectLst/>
                <a:latin typeface="+mn-lt"/>
                <a:ea typeface="+mn-ea"/>
                <a:cs typeface="+mn-cs"/>
              </a:rPr>
              <a:t>Microenterprises employed &lt;10 people in the previous 12 months, small enterprises employed 10-49 people, medium enterprises employed 50-249 individuals and large enterprises and corporations employed &gt;250 individuals.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Sex of producer or proprietor(s): </a:t>
            </a:r>
            <a:r>
              <a:rPr lang="en-US" sz="1200" kern="1200" dirty="0" smtClean="0">
                <a:solidFill>
                  <a:schemeClr val="tx1"/>
                </a:solidFill>
                <a:effectLst/>
                <a:latin typeface="+mn-lt"/>
                <a:ea typeface="+mn-ea"/>
                <a:cs typeface="+mn-cs"/>
              </a:rPr>
              <a:t>Male, female, mixed</a:t>
            </a:r>
          </a:p>
          <a:p>
            <a:r>
              <a:rPr lang="en-US" sz="1200" i="1" kern="1200" dirty="0" smtClean="0">
                <a:solidFill>
                  <a:schemeClr val="tx1"/>
                </a:solidFill>
                <a:effectLst/>
                <a:latin typeface="+mn-lt"/>
                <a:ea typeface="+mn-ea"/>
                <a:cs typeface="+mn-cs"/>
              </a:rPr>
              <a:t>If the enterprise is a single proprietorship, the sex of the proprietor should be used for classification.  If the enterprise has more than one proprietor, classify the firm as Male if all of the proprietors are male, as Female if all of the proprietors are female, and as Mixed if the proprietors are male and female.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Age:</a:t>
            </a:r>
            <a:r>
              <a:rPr lang="en-US" sz="1200" kern="1200" dirty="0" smtClean="0">
                <a:solidFill>
                  <a:schemeClr val="tx1"/>
                </a:solidFill>
                <a:effectLst/>
                <a:latin typeface="+mn-lt"/>
                <a:ea typeface="+mn-ea"/>
                <a:cs typeface="+mn-cs"/>
              </a:rPr>
              <a:t> 15-29, 30+, mixed</a:t>
            </a:r>
          </a:p>
          <a:p>
            <a:r>
              <a:rPr lang="en-US" sz="1200" i="1" kern="1200" dirty="0" smtClean="0">
                <a:solidFill>
                  <a:schemeClr val="tx1"/>
                </a:solidFill>
                <a:effectLst/>
                <a:latin typeface="+mn-lt"/>
                <a:ea typeface="+mn-ea"/>
                <a:cs typeface="+mn-cs"/>
              </a:rPr>
              <a:t>If the enterprise is a single proprietorship, the age of the proprietor should be used for classification.  If the enterprise has more than one proprietor, classify the firm as 15-29 if all of the proprietors are aged 15-29, as 30+ if all of the proprietors are aged 30+, and as Mixed if the proprietors are from both age groups.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26</a:t>
            </a:fld>
            <a:endParaRPr lang="en-US"/>
          </a:p>
        </p:txBody>
      </p:sp>
    </p:spTree>
    <p:extLst>
      <p:ext uri="{BB962C8B-B14F-4D97-AF65-F5344CB8AC3E}">
        <p14:creationId xmlns:p14="http://schemas.microsoft.com/office/powerpoint/2010/main" val="208021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D9F1B652-E7D5-408D-B7C2-C958C88338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0E9B48CC-35B5-4C5A-9640-51F48252E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sz="1200" kern="1200" dirty="0" smtClean="0">
                <a:solidFill>
                  <a:schemeClr val="tx1"/>
                </a:solidFill>
                <a:effectLst/>
                <a:latin typeface="+mn-lt"/>
                <a:ea typeface="+mn-ea"/>
                <a:cs typeface="+mn-cs"/>
              </a:rPr>
              <a:t>Here’s a list of the upcoming MEL webinars in this series.</a:t>
            </a:r>
            <a:r>
              <a:rPr lang="en-US" sz="1200" kern="1200" baseline="0" dirty="0" smtClean="0">
                <a:solidFill>
                  <a:schemeClr val="tx1"/>
                </a:solidFill>
                <a:effectLst/>
                <a:latin typeface="+mn-lt"/>
                <a:ea typeface="+mn-ea"/>
                <a:cs typeface="+mn-cs"/>
              </a:rPr>
              <a:t>  The full schedule is available online here:  https://</a:t>
            </a:r>
            <a:r>
              <a:rPr lang="en-US" sz="1200" kern="1200" baseline="0" dirty="0" err="1" smtClean="0">
                <a:solidFill>
                  <a:schemeClr val="tx1"/>
                </a:solidFill>
                <a:effectLst/>
                <a:latin typeface="+mn-lt"/>
                <a:ea typeface="+mn-ea"/>
                <a:cs typeface="+mn-cs"/>
              </a:rPr>
              <a:t>www.agrilinks.org</a:t>
            </a:r>
            <a:r>
              <a:rPr lang="en-US" sz="1200" kern="1200" baseline="0" dirty="0" smtClean="0">
                <a:solidFill>
                  <a:schemeClr val="tx1"/>
                </a:solidFill>
                <a:effectLst/>
                <a:latin typeface="+mn-lt"/>
                <a:ea typeface="+mn-ea"/>
                <a:cs typeface="+mn-cs"/>
              </a:rPr>
              <a:t>/post/feed-the-future-</a:t>
            </a:r>
            <a:r>
              <a:rPr lang="en-US" sz="1200" kern="1200" baseline="0" dirty="0" err="1" smtClean="0">
                <a:solidFill>
                  <a:schemeClr val="tx1"/>
                </a:solidFill>
                <a:effectLst/>
                <a:latin typeface="+mn-lt"/>
                <a:ea typeface="+mn-ea"/>
                <a:cs typeface="+mn-cs"/>
              </a:rPr>
              <a:t>mel</a:t>
            </a:r>
            <a:r>
              <a:rPr lang="en-US" sz="1200" kern="1200" baseline="0" dirty="0" smtClean="0">
                <a:solidFill>
                  <a:schemeClr val="tx1"/>
                </a:solidFill>
                <a:effectLst/>
                <a:latin typeface="+mn-lt"/>
                <a:ea typeface="+mn-ea"/>
                <a:cs typeface="+mn-cs"/>
              </a:rPr>
              <a:t>-webinar-series</a:t>
            </a:r>
            <a:endParaRPr lang="en-US" altLang="en-US" dirty="0"/>
          </a:p>
        </p:txBody>
      </p:sp>
      <p:sp>
        <p:nvSpPr>
          <p:cNvPr id="68612" name="Slide Number Placeholder 3">
            <a:extLst>
              <a:ext uri="{FF2B5EF4-FFF2-40B4-BE49-F238E27FC236}">
                <a16:creationId xmlns:a16="http://schemas.microsoft.com/office/drawing/2014/main" xmlns="" id="{25FECC5C-A97D-43C4-9117-C334B18BC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AAC2E0-3656-4D93-A876-636912703BAF}"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Quiz Questions</a:t>
            </a:r>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29</a:t>
            </a:fld>
            <a:endParaRPr lang="en-US"/>
          </a:p>
        </p:txBody>
      </p:sp>
    </p:spTree>
    <p:extLst>
      <p:ext uri="{BB962C8B-B14F-4D97-AF65-F5344CB8AC3E}">
        <p14:creationId xmlns:p14="http://schemas.microsoft.com/office/powerpoint/2010/main" val="1049333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general, activities that end before October 2019 are not required to switch to the new indicators, but are encouraged to do so if desired.  Activities that end after Sept 2019 are required to transition to the new set.  </a:t>
            </a:r>
          </a:p>
          <a:p>
            <a:r>
              <a:rPr lang="en-US" sz="1200" kern="1200" dirty="0" smtClean="0">
                <a:solidFill>
                  <a:schemeClr val="tx1"/>
                </a:solidFill>
                <a:effectLst/>
                <a:latin typeface="+mn-lt"/>
                <a:ea typeface="+mn-ea"/>
                <a:cs typeface="+mn-cs"/>
              </a:rPr>
              <a:t>As you know, we report data at the end of the fiscal year into our monitoring system, FTFMS, which means data entry occurs every fall.  </a:t>
            </a:r>
          </a:p>
          <a:p>
            <a:r>
              <a:rPr lang="en-US" sz="1200" kern="1200" dirty="0" smtClean="0">
                <a:solidFill>
                  <a:schemeClr val="tx1"/>
                </a:solidFill>
                <a:effectLst/>
                <a:latin typeface="+mn-lt"/>
                <a:ea typeface="+mn-ea"/>
                <a:cs typeface="+mn-cs"/>
              </a:rPr>
              <a:t>For this </a:t>
            </a:r>
            <a:r>
              <a:rPr lang="en-US" sz="1200" b="1" kern="1200" dirty="0" smtClean="0">
                <a:solidFill>
                  <a:schemeClr val="tx1"/>
                </a:solidFill>
                <a:effectLst/>
                <a:latin typeface="+mn-lt"/>
                <a:ea typeface="+mn-ea"/>
                <a:cs typeface="+mn-cs"/>
              </a:rPr>
              <a:t>fall of 2018</a:t>
            </a:r>
            <a:r>
              <a:rPr lang="en-US" sz="1200" kern="1200" dirty="0" smtClean="0">
                <a:solidFill>
                  <a:schemeClr val="tx1"/>
                </a:solidFill>
                <a:effectLst/>
                <a:latin typeface="+mn-lt"/>
                <a:ea typeface="+mn-ea"/>
                <a:cs typeface="+mn-cs"/>
              </a:rPr>
              <a:t> (where we will be reporting results that occurred in FY2018 and three out-year targets), you should report results achieved for new indicators </a:t>
            </a:r>
            <a:r>
              <a:rPr lang="en-US" sz="1200" b="1" kern="1200" dirty="0" smtClean="0">
                <a:solidFill>
                  <a:schemeClr val="tx1"/>
                </a:solidFill>
                <a:effectLst/>
                <a:latin typeface="+mn-lt"/>
                <a:ea typeface="+mn-ea"/>
                <a:cs typeface="+mn-cs"/>
              </a:rPr>
              <a:t>only if they are fully aligned with the indicator definition</a:t>
            </a:r>
            <a:r>
              <a:rPr lang="en-US" sz="1200" kern="1200" dirty="0" smtClean="0">
                <a:solidFill>
                  <a:schemeClr val="tx1"/>
                </a:solidFill>
                <a:effectLst/>
                <a:latin typeface="+mn-lt"/>
                <a:ea typeface="+mn-ea"/>
                <a:cs typeface="+mn-cs"/>
              </a:rPr>
              <a:t> as written in the new Handbook; Otherwise, report on the old indicators.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activities continuing beyond Sept 2019, three out-year targets (FY19-21) should also be entered for the </a:t>
            </a:r>
            <a:r>
              <a:rPr lang="en-US" sz="1200" u="sng"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 indicators in FTFMS.</a:t>
            </a:r>
          </a:p>
          <a:p>
            <a:r>
              <a:rPr lang="en-US" sz="1200" kern="1200" dirty="0" smtClean="0">
                <a:solidFill>
                  <a:schemeClr val="tx1"/>
                </a:solidFill>
                <a:effectLst/>
                <a:latin typeface="+mn-lt"/>
                <a:ea typeface="+mn-ea"/>
                <a:cs typeface="+mn-cs"/>
              </a:rPr>
              <a:t>Then in the following year (</a:t>
            </a:r>
            <a:r>
              <a:rPr lang="en-US" sz="1200" b="1" kern="1200" dirty="0" smtClean="0">
                <a:solidFill>
                  <a:schemeClr val="tx1"/>
                </a:solidFill>
                <a:effectLst/>
                <a:latin typeface="+mn-lt"/>
                <a:ea typeface="+mn-ea"/>
                <a:cs typeface="+mn-cs"/>
              </a:rPr>
              <a:t>Fall of 2019</a:t>
            </a:r>
            <a:r>
              <a:rPr lang="en-US" sz="1200" kern="1200" dirty="0" smtClean="0">
                <a:solidFill>
                  <a:schemeClr val="tx1"/>
                </a:solidFill>
                <a:effectLst/>
                <a:latin typeface="+mn-lt"/>
                <a:ea typeface="+mn-ea"/>
                <a:cs typeface="+mn-cs"/>
              </a:rPr>
              <a:t>, when we will be reporting results achieved during FY2019 and the out-year targets of FY20-22), everyone who’s required should report on the new indicators.</a:t>
            </a:r>
          </a:p>
          <a:p>
            <a:r>
              <a:rPr lang="en-US" sz="1200" b="1" kern="1200" dirty="0" smtClean="0">
                <a:solidFill>
                  <a:schemeClr val="tx1"/>
                </a:solidFill>
                <a:effectLst/>
                <a:latin typeface="+mn-lt"/>
                <a:ea typeface="+mn-ea"/>
                <a:cs typeface="+mn-cs"/>
              </a:rPr>
              <a:t>In summary: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IMs or OUs have FY18 results to report for any of the new indicators in October 2018, they are highly encouraged to do so, as long of the results being reported fully align with the new indicator definitions.</a:t>
            </a:r>
          </a:p>
          <a:p>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For the indicators we covered today, including the sales indicator (EG3.2-26 that replaces the previous value of incremental sales, the financing indicator (EG.3.2-27 that replaces EG.3.2-6 and EG.3.2-3) and the investment indicator (EG.3.1-14 that replaces the previous EG.3.2-22 “Value of new private sector capital investment…”.  that are revised from phase one as opposed to completely new, IMs or OUs should only report on one version of the indicator in any given year to avoid double-counting, and should only report on the revised indicator or disaggregate if reporting fully aligns with the definition.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31</a:t>
            </a:fld>
            <a:endParaRPr lang="en-US"/>
          </a:p>
        </p:txBody>
      </p:sp>
    </p:spTree>
    <p:extLst>
      <p:ext uri="{BB962C8B-B14F-4D97-AF65-F5344CB8AC3E}">
        <p14:creationId xmlns:p14="http://schemas.microsoft.com/office/powerpoint/2010/main" val="3137675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D9F1B652-E7D5-408D-B7C2-C958C88338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0E9B48CC-35B5-4C5A-9640-51F48252E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sz="1200" kern="1200" dirty="0" smtClean="0">
                <a:solidFill>
                  <a:schemeClr val="tx1"/>
                </a:solidFill>
                <a:effectLst/>
                <a:latin typeface="+mn-lt"/>
                <a:ea typeface="+mn-ea"/>
                <a:cs typeface="+mn-cs"/>
              </a:rPr>
              <a:t>Here’s a list of the upcoming MEL webinars in this series.</a:t>
            </a:r>
            <a:r>
              <a:rPr lang="en-US" sz="1200" kern="1200" baseline="0" dirty="0" smtClean="0">
                <a:solidFill>
                  <a:schemeClr val="tx1"/>
                </a:solidFill>
                <a:effectLst/>
                <a:latin typeface="+mn-lt"/>
                <a:ea typeface="+mn-ea"/>
                <a:cs typeface="+mn-cs"/>
              </a:rPr>
              <a:t>  The full schedule is available online here:  https://</a:t>
            </a:r>
            <a:r>
              <a:rPr lang="en-US" sz="1200" kern="1200" baseline="0" dirty="0" err="1" smtClean="0">
                <a:solidFill>
                  <a:schemeClr val="tx1"/>
                </a:solidFill>
                <a:effectLst/>
                <a:latin typeface="+mn-lt"/>
                <a:ea typeface="+mn-ea"/>
                <a:cs typeface="+mn-cs"/>
              </a:rPr>
              <a:t>www.agrilinks.org</a:t>
            </a:r>
            <a:r>
              <a:rPr lang="en-US" sz="1200" kern="1200" baseline="0" dirty="0" smtClean="0">
                <a:solidFill>
                  <a:schemeClr val="tx1"/>
                </a:solidFill>
                <a:effectLst/>
                <a:latin typeface="+mn-lt"/>
                <a:ea typeface="+mn-ea"/>
                <a:cs typeface="+mn-cs"/>
              </a:rPr>
              <a:t>/post/feed-the-future-</a:t>
            </a:r>
            <a:r>
              <a:rPr lang="en-US" sz="1200" kern="1200" baseline="0" dirty="0" err="1" smtClean="0">
                <a:solidFill>
                  <a:schemeClr val="tx1"/>
                </a:solidFill>
                <a:effectLst/>
                <a:latin typeface="+mn-lt"/>
                <a:ea typeface="+mn-ea"/>
                <a:cs typeface="+mn-cs"/>
              </a:rPr>
              <a:t>mel</a:t>
            </a:r>
            <a:r>
              <a:rPr lang="en-US" sz="1200" kern="1200" baseline="0" dirty="0" smtClean="0">
                <a:solidFill>
                  <a:schemeClr val="tx1"/>
                </a:solidFill>
                <a:effectLst/>
                <a:latin typeface="+mn-lt"/>
                <a:ea typeface="+mn-ea"/>
                <a:cs typeface="+mn-cs"/>
              </a:rPr>
              <a:t>-webinar-series</a:t>
            </a:r>
            <a:endParaRPr lang="en-US" altLang="en-US" dirty="0"/>
          </a:p>
        </p:txBody>
      </p:sp>
      <p:sp>
        <p:nvSpPr>
          <p:cNvPr id="68612" name="Slide Number Placeholder 3">
            <a:extLst>
              <a:ext uri="{FF2B5EF4-FFF2-40B4-BE49-F238E27FC236}">
                <a16:creationId xmlns:a16="http://schemas.microsoft.com/office/drawing/2014/main" xmlns="" id="{25FECC5C-A97D-43C4-9117-C334B18BC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AAC2E0-3656-4D93-A876-636912703BAF}" type="slidenum">
              <a:rPr lang="en-US" altLang="en-US"/>
              <a:pPr/>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the Feed the Future under the Global Food Security Strategy is pursuing an approach to strengthen the agriculture and food systems, through market based or market facilitation approaches.  The indicators reflect this approach and aims to capture results throughout the value chain. </a:t>
            </a:r>
          </a:p>
          <a:p>
            <a:endParaRPr lang="en-US" baseline="0" dirty="0" smtClean="0"/>
          </a:p>
          <a:p>
            <a:r>
              <a:rPr lang="en-US" baseline="0" dirty="0" smtClean="0"/>
              <a:t>People level indicators are all disaggregated by sex as before and now by age, which are in two broad categories: youth is considered 15-29, while the other category is 30+. </a:t>
            </a:r>
          </a:p>
          <a:p>
            <a:endParaRPr lang="en-US" baseline="0" dirty="0" smtClean="0"/>
          </a:p>
          <a:p>
            <a:r>
              <a:rPr lang="en-US" baseline="0" dirty="0" smtClean="0"/>
              <a:t>Check the PIRS in the handbook for reporting notes which have examples for more complicated indicators. </a:t>
            </a:r>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6</a:t>
            </a:fld>
            <a:endParaRPr lang="en-US"/>
          </a:p>
        </p:txBody>
      </p:sp>
    </p:spTree>
    <p:extLst>
      <p:ext uri="{BB962C8B-B14F-4D97-AF65-F5344CB8AC3E}">
        <p14:creationId xmlns:p14="http://schemas.microsoft.com/office/powerpoint/2010/main" val="293803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8</a:t>
            </a:fld>
            <a:endParaRPr lang="en-US"/>
          </a:p>
        </p:txBody>
      </p:sp>
    </p:spTree>
    <p:extLst>
      <p:ext uri="{BB962C8B-B14F-4D97-AF65-F5344CB8AC3E}">
        <p14:creationId xmlns:p14="http://schemas.microsoft.com/office/powerpoint/2010/main" val="416747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9</a:t>
            </a:fld>
            <a:endParaRPr lang="en-US"/>
          </a:p>
        </p:txBody>
      </p:sp>
    </p:spTree>
    <p:extLst>
      <p:ext uri="{BB962C8B-B14F-4D97-AF65-F5344CB8AC3E}">
        <p14:creationId xmlns:p14="http://schemas.microsoft.com/office/powerpoint/2010/main" val="416747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10</a:t>
            </a:fld>
            <a:endParaRPr lang="en-US"/>
          </a:p>
        </p:txBody>
      </p:sp>
    </p:spTree>
    <p:extLst>
      <p:ext uri="{BB962C8B-B14F-4D97-AF65-F5344CB8AC3E}">
        <p14:creationId xmlns:p14="http://schemas.microsoft.com/office/powerpoint/2010/main" val="416747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11</a:t>
            </a:fld>
            <a:endParaRPr lang="en-US"/>
          </a:p>
        </p:txBody>
      </p:sp>
    </p:spTree>
    <p:extLst>
      <p:ext uri="{BB962C8B-B14F-4D97-AF65-F5344CB8AC3E}">
        <p14:creationId xmlns:p14="http://schemas.microsoft.com/office/powerpoint/2010/main" val="416747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12</a:t>
            </a:fld>
            <a:endParaRPr lang="en-US"/>
          </a:p>
        </p:txBody>
      </p:sp>
    </p:spTree>
    <p:extLst>
      <p:ext uri="{BB962C8B-B14F-4D97-AF65-F5344CB8AC3E}">
        <p14:creationId xmlns:p14="http://schemas.microsoft.com/office/powerpoint/2010/main" val="416747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Expanded </a:t>
            </a:r>
            <a:r>
              <a:rPr lang="en-US" sz="1200" dirty="0" smtClean="0">
                <a:solidFill>
                  <a:srgbClr val="000000"/>
                </a:solidFill>
              </a:rPr>
              <a:t>due to greater focus on capturing results throughout the value chain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Sales captured in this indicator are expanded to include firms as well as farms, and farms are not restricted to smallholders only</a:t>
            </a:r>
            <a:r>
              <a:rPr lang="en-US" sz="1200" kern="1200" dirty="0" smtClean="0">
                <a:solidFill>
                  <a:srgbClr val="FF0000"/>
                </a:solidFill>
                <a:effectLst/>
                <a:latin typeface="+mn-lt"/>
                <a:ea typeface="+mn-ea"/>
                <a:cs typeface="+mn-cs"/>
              </a:rPr>
              <a:t>. And farms</a:t>
            </a:r>
            <a:r>
              <a:rPr lang="en-US" sz="1200" kern="1200" baseline="0" dirty="0" smtClean="0">
                <a:solidFill>
                  <a:srgbClr val="FF0000"/>
                </a:solidFill>
                <a:effectLst/>
                <a:latin typeface="+mn-lt"/>
                <a:ea typeface="+mn-ea"/>
                <a:cs typeface="+mn-cs"/>
              </a:rPr>
              <a:t> aren’t restricted to only crop – it’s more the agricultural production unit from the primary producers who can be a fisher, pastoralist, rancher, fish farmer.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Sales includes</a:t>
            </a:r>
            <a:r>
              <a:rPr lang="en-US" sz="1200" kern="1200" baseline="0" dirty="0" smtClean="0">
                <a:solidFill>
                  <a:schemeClr val="tx1"/>
                </a:solidFill>
                <a:effectLst/>
                <a:latin typeface="+mn-lt"/>
                <a:ea typeface="+mn-ea"/>
                <a:cs typeface="+mn-cs"/>
              </a:rPr>
              <a:t> all sales by firms and farms participating in USG activities, also known as participants. </a:t>
            </a:r>
            <a:r>
              <a:rPr lang="en-US" sz="1200" kern="1200" dirty="0" smtClean="0">
                <a:solidFill>
                  <a:schemeClr val="tx1"/>
                </a:solidFill>
                <a:effectLst/>
                <a:latin typeface="+mn-lt"/>
                <a:ea typeface="+mn-ea"/>
                <a:cs typeface="+mn-cs"/>
              </a:rPr>
              <a:t>Note that CBOs or NGOs can be included if the CBO or NGO is engaging in for profit activity. This could also include sales of a for-profit community based organization that is sustainably managing and harvesting NTFPs for sale from a protected area near their farms (or agricultural production unit).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18348-8DCF-42AC-B21E-44BAC2869622}" type="slidenum">
              <a:rPr lang="en-US" smtClean="0"/>
              <a:t>14</a:t>
            </a:fld>
            <a:endParaRPr lang="en-US"/>
          </a:p>
        </p:txBody>
      </p:sp>
    </p:spTree>
    <p:extLst>
      <p:ext uri="{BB962C8B-B14F-4D97-AF65-F5344CB8AC3E}">
        <p14:creationId xmlns:p14="http://schemas.microsoft.com/office/powerpoint/2010/main" val="246249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18"/>
          <p:cNvSpPr/>
          <p:nvPr userDrawn="1"/>
        </p:nvSpPr>
        <p:spPr>
          <a:xfrm>
            <a:off x="0" y="1251858"/>
            <a:ext cx="9144000" cy="5606144"/>
          </a:xfrm>
          <a:prstGeom prst="rect">
            <a:avLst/>
          </a:prstGeom>
          <a:solidFill>
            <a:srgbClr val="55A9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 name="Title 1"/>
          <p:cNvSpPr>
            <a:spLocks noGrp="1"/>
          </p:cNvSpPr>
          <p:nvPr>
            <p:ph type="ctrTitle"/>
          </p:nvPr>
        </p:nvSpPr>
        <p:spPr>
          <a:xfrm>
            <a:off x="685800" y="2362200"/>
            <a:ext cx="7772400" cy="1470025"/>
          </a:xfrm>
        </p:spPr>
        <p:txBody>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5181600" cy="685800"/>
          </a:xfrm>
        </p:spPr>
        <p:txBody>
          <a:bodyPr>
            <a:normAutofit/>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
        <p:nvSpPr>
          <p:cNvPr id="8" name="Shape 17"/>
          <p:cNvSpPr/>
          <p:nvPr userDrawn="1"/>
        </p:nvSpPr>
        <p:spPr>
          <a:xfrm>
            <a:off x="0" y="0"/>
            <a:ext cx="9144000" cy="13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pic>
        <p:nvPicPr>
          <p:cNvPr id="9" name="Shape 22"/>
          <p:cNvPicPr preferRelativeResize="0"/>
          <p:nvPr userDrawn="1"/>
        </p:nvPicPr>
        <p:blipFill rotWithShape="1">
          <a:blip r:embed="rId2">
            <a:alphaModFix/>
          </a:blip>
          <a:srcRect/>
          <a:stretch/>
        </p:blipFill>
        <p:spPr>
          <a:xfrm>
            <a:off x="-1" y="166817"/>
            <a:ext cx="3822841" cy="999866"/>
          </a:xfrm>
          <a:prstGeom prst="rect">
            <a:avLst/>
          </a:prstGeom>
          <a:noFill/>
          <a:ln>
            <a:noFill/>
          </a:ln>
        </p:spPr>
      </p:pic>
    </p:spTree>
    <p:extLst>
      <p:ext uri="{BB962C8B-B14F-4D97-AF65-F5344CB8AC3E}">
        <p14:creationId xmlns:p14="http://schemas.microsoft.com/office/powerpoint/2010/main" val="2380185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840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168628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207152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175446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265796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_2" preserve="1">
  <p:cSld name="Divider_2">
    <p:spTree>
      <p:nvGrpSpPr>
        <p:cNvPr id="1" name="Shape 28"/>
        <p:cNvGrpSpPr/>
        <p:nvPr/>
      </p:nvGrpSpPr>
      <p:grpSpPr>
        <a:xfrm>
          <a:off x="0" y="0"/>
          <a:ext cx="0" cy="0"/>
          <a:chOff x="0" y="0"/>
          <a:chExt cx="0" cy="0"/>
        </a:xfrm>
      </p:grpSpPr>
      <p:sp>
        <p:nvSpPr>
          <p:cNvPr id="29" name="Shape 29"/>
          <p:cNvSpPr/>
          <p:nvPr/>
        </p:nvSpPr>
        <p:spPr>
          <a:xfrm>
            <a:off x="0" y="0"/>
            <a:ext cx="9144000" cy="6858000"/>
          </a:xfrm>
          <a:prstGeom prst="rect">
            <a:avLst/>
          </a:prstGeom>
          <a:solidFill>
            <a:srgbClr val="55A9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30" name="Shape 30"/>
          <p:cNvSpPr txBox="1">
            <a:spLocks noGrp="1"/>
          </p:cNvSpPr>
          <p:nvPr>
            <p:ph type="title"/>
          </p:nvPr>
        </p:nvSpPr>
        <p:spPr>
          <a:xfrm>
            <a:off x="628650" y="1835190"/>
            <a:ext cx="78867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1" name="Shape 31"/>
          <p:cNvSpPr txBox="1">
            <a:spLocks noGrp="1"/>
          </p:cNvSpPr>
          <p:nvPr>
            <p:ph type="body" idx="1"/>
          </p:nvPr>
        </p:nvSpPr>
        <p:spPr>
          <a:xfrm>
            <a:off x="628650" y="3345025"/>
            <a:ext cx="4639866" cy="192563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1000"/>
              </a:spcBef>
              <a:spcAft>
                <a:spcPts val="0"/>
              </a:spcAft>
              <a:buClr>
                <a:schemeClr val="lt1"/>
              </a:buClr>
              <a:buSzPts val="2400"/>
              <a:buFont typeface="Arial"/>
              <a:buChar char="–"/>
              <a:defRPr sz="2400" b="1" i="0" u="none" strike="noStrike" cap="none">
                <a:solidFill>
                  <a:schemeClr val="lt1"/>
                </a:solidFill>
                <a:latin typeface="Arial"/>
                <a:ea typeface="Arial"/>
                <a:cs typeface="Arial"/>
                <a:sym typeface="Arial"/>
              </a:defRPr>
            </a:lvl1pPr>
            <a:lvl2pPr marL="914400" marR="0" lvl="1"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pic>
        <p:nvPicPr>
          <p:cNvPr id="32" name="Shape 32"/>
          <p:cNvPicPr preferRelativeResize="0"/>
          <p:nvPr/>
        </p:nvPicPr>
        <p:blipFill rotWithShape="1">
          <a:blip r:embed="rId2">
            <a:alphaModFix/>
          </a:blip>
          <a:srcRect/>
          <a:stretch/>
        </p:blipFill>
        <p:spPr>
          <a:xfrm>
            <a:off x="223186" y="6096000"/>
            <a:ext cx="1883664" cy="493776"/>
          </a:xfrm>
          <a:prstGeom prst="rect">
            <a:avLst/>
          </a:prstGeom>
          <a:noFill/>
          <a:ln>
            <a:noFill/>
          </a:ln>
        </p:spPr>
      </p:pic>
      <p:sp>
        <p:nvSpPr>
          <p:cNvPr id="33" name="Shape 33"/>
          <p:cNvSpPr/>
          <p:nvPr/>
        </p:nvSpPr>
        <p:spPr>
          <a:xfrm>
            <a:off x="171450" y="224589"/>
            <a:ext cx="8801100" cy="6408822"/>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34" name="Shape 34"/>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abin"/>
                <a:ea typeface="Cabin"/>
                <a:cs typeface="Cabin"/>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74766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83796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8233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194211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2824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42353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88494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0167F-CB3B-4B4D-AF6D-A71750A3E1A0}" type="slidenum">
              <a:rPr lang="en-US" smtClean="0"/>
              <a:t>‹#›</a:t>
            </a:fld>
            <a:endParaRPr lang="en-US"/>
          </a:p>
        </p:txBody>
      </p:sp>
      <p:sp>
        <p:nvSpPr>
          <p:cNvPr id="8" name="Shape 12"/>
          <p:cNvSpPr/>
          <p:nvPr userDrawn="1"/>
        </p:nvSpPr>
        <p:spPr>
          <a:xfrm>
            <a:off x="171450" y="224589"/>
            <a:ext cx="8801100" cy="6408822"/>
          </a:xfrm>
          <a:prstGeom prst="rect">
            <a:avLst/>
          </a:prstGeom>
          <a:noFill/>
          <a:ln w="38100" cap="flat" cmpd="sng">
            <a:solidFill>
              <a:srgbClr val="55A9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pic>
        <p:nvPicPr>
          <p:cNvPr id="10" name="Shape 22"/>
          <p:cNvPicPr preferRelativeResize="0">
            <a:picLocks noChangeAspect="1"/>
          </p:cNvPicPr>
          <p:nvPr userDrawn="1"/>
        </p:nvPicPr>
        <p:blipFill rotWithShape="1">
          <a:blip r:embed="rId14">
            <a:alphaModFix/>
          </a:blip>
          <a:srcRect/>
          <a:stretch/>
        </p:blipFill>
        <p:spPr>
          <a:xfrm>
            <a:off x="171450" y="6137125"/>
            <a:ext cx="1882140" cy="492275"/>
          </a:xfrm>
          <a:prstGeom prst="rect">
            <a:avLst/>
          </a:prstGeom>
          <a:noFill/>
          <a:ln>
            <a:noFill/>
          </a:ln>
        </p:spPr>
      </p:pic>
    </p:spTree>
    <p:extLst>
      <p:ext uri="{BB962C8B-B14F-4D97-AF65-F5344CB8AC3E}">
        <p14:creationId xmlns:p14="http://schemas.microsoft.com/office/powerpoint/2010/main" val="3786897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3200" b="1" kern="1200">
          <a:solidFill>
            <a:srgbClr val="55A9C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grilinks.org/event/intro-mel-system-feed-future-mel-webinar-series"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agrilinks.org/event/new-indicators-sales-investment-and-financing-indicators-feed-future-mel-webinar-series" TargetMode="External"/><Relationship Id="rId5" Type="http://schemas.openxmlformats.org/officeDocument/2006/relationships/hyperlink" Target="https://www.agrilinks.org/event/new-indicators-application-improved-practices-and-technologies-feed-future-mel-webinar-series" TargetMode="External"/><Relationship Id="rId4" Type="http://schemas.openxmlformats.org/officeDocument/2006/relationships/hyperlink" Target="https://www.agrilinks.org/event/standard-indicator-overview-feed-future-mel-webinar-seri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agrilinks.org/event/intro-mel-system-feed-future-mel-webinar-series"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grilinks.org/event/new-indicators-sales-investment-and-financing-indicators-feed-future-mel-webinar-series" TargetMode="External"/><Relationship Id="rId5" Type="http://schemas.openxmlformats.org/officeDocument/2006/relationships/hyperlink" Target="https://www.agrilinks.org/event/new-indicators-application-improved-practices-and-technologies-feed-future-mel-webinar-series" TargetMode="External"/><Relationship Id="rId4" Type="http://schemas.openxmlformats.org/officeDocument/2006/relationships/hyperlink" Target="https://www.agrilinks.org/event/standard-indicator-overview-feed-future-mel-webinar-ser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9798F807-C862-47D5-A8AB-172BCA77505A}"/>
              </a:ext>
            </a:extLst>
          </p:cNvPr>
          <p:cNvSpPr>
            <a:spLocks noGrp="1"/>
          </p:cNvSpPr>
          <p:nvPr>
            <p:ph type="ctrTitle"/>
          </p:nvPr>
        </p:nvSpPr>
        <p:spPr/>
        <p:txBody>
          <a:bodyPr>
            <a:normAutofit fontScale="90000"/>
          </a:bodyPr>
          <a:lstStyle/>
          <a:p>
            <a:r>
              <a:rPr lang="en-US" altLang="en-US" sz="3400" dirty="0" smtClean="0"/>
              <a:t>New indicators: </a:t>
            </a:r>
            <a:r>
              <a:rPr lang="en-US" sz="3200" dirty="0" smtClean="0">
                <a:solidFill>
                  <a:srgbClr val="FFFFFF"/>
                </a:solidFill>
              </a:rPr>
              <a:t>Sales, finance </a:t>
            </a:r>
            <a:r>
              <a:rPr lang="en-US" sz="3200" dirty="0" smtClean="0"/>
              <a:t>and investment Indicators</a:t>
            </a:r>
            <a:r>
              <a:rPr lang="en-US" sz="3200" dirty="0"/>
              <a:t/>
            </a:r>
            <a:br>
              <a:rPr lang="en-US" sz="3200" dirty="0"/>
            </a:br>
            <a:endParaRPr lang="en-US" altLang="en-US" sz="3400" i="1" dirty="0"/>
          </a:p>
        </p:txBody>
      </p:sp>
      <p:sp>
        <p:nvSpPr>
          <p:cNvPr id="3" name="Subtitle 2">
            <a:extLst>
              <a:ext uri="{FF2B5EF4-FFF2-40B4-BE49-F238E27FC236}">
                <a16:creationId xmlns="" xmlns:a16="http://schemas.microsoft.com/office/drawing/2014/main" id="{425B4A1C-582A-4FB9-8BDB-5634D678744D}"/>
              </a:ext>
            </a:extLst>
          </p:cNvPr>
          <p:cNvSpPr>
            <a:spLocks noGrp="1"/>
          </p:cNvSpPr>
          <p:nvPr>
            <p:ph type="subTitle" idx="1"/>
          </p:nvPr>
        </p:nvSpPr>
        <p:spPr>
          <a:xfrm>
            <a:off x="685800" y="3657600"/>
            <a:ext cx="5334000" cy="685800"/>
          </a:xfrm>
        </p:spPr>
        <p:txBody>
          <a:bodyPr rtlCol="0">
            <a:normAutofit fontScale="92500"/>
          </a:bodyPr>
          <a:lstStyle/>
          <a:p>
            <a:pPr fontAlgn="auto">
              <a:spcAft>
                <a:spcPts val="0"/>
              </a:spcAft>
              <a:defRPr/>
            </a:pPr>
            <a:r>
              <a:rPr lang="en-US" dirty="0" smtClean="0"/>
              <a:t>{Feed </a:t>
            </a:r>
            <a:r>
              <a:rPr lang="en-US" dirty="0"/>
              <a:t>the Future MEL W</a:t>
            </a:r>
            <a:r>
              <a:rPr lang="en-US" dirty="0" smtClean="0"/>
              <a:t>ebinar </a:t>
            </a:r>
            <a:r>
              <a:rPr lang="en-US" dirty="0"/>
              <a:t>S</a:t>
            </a:r>
            <a:r>
              <a:rPr lang="en-US" dirty="0" smtClean="0"/>
              <a:t>eries}</a:t>
            </a:r>
            <a:endParaRPr lang="en-US" dirty="0"/>
          </a:p>
        </p:txBody>
      </p:sp>
      <p:sp>
        <p:nvSpPr>
          <p:cNvPr id="5" name="TextBox 4"/>
          <p:cNvSpPr txBox="1"/>
          <p:nvPr/>
        </p:nvSpPr>
        <p:spPr>
          <a:xfrm>
            <a:off x="762000" y="5105399"/>
            <a:ext cx="2438400" cy="461665"/>
          </a:xfrm>
          <a:prstGeom prst="rect">
            <a:avLst/>
          </a:prstGeom>
          <a:noFill/>
        </p:spPr>
        <p:txBody>
          <a:bodyPr wrap="square" rtlCol="0">
            <a:spAutoFit/>
          </a:bodyPr>
          <a:lstStyle/>
          <a:p>
            <a:r>
              <a:rPr lang="en-US" sz="2400" b="1" dirty="0" smtClean="0"/>
              <a:t>July 18, 2018</a:t>
            </a:r>
            <a:endParaRPr lang="en-US" sz="2400" b="1" dirty="0"/>
          </a:p>
        </p:txBody>
      </p:sp>
      <p:sp>
        <p:nvSpPr>
          <p:cNvPr id="6" name="Subtitle 2"/>
          <p:cNvSpPr txBox="1">
            <a:spLocks/>
          </p:cNvSpPr>
          <p:nvPr/>
        </p:nvSpPr>
        <p:spPr>
          <a:xfrm>
            <a:off x="6477000" y="4724400"/>
            <a:ext cx="2133600" cy="1600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effectLst>
                  <a:outerShdw blurRad="38100" dist="38100" dir="2700000" algn="tl">
                    <a:srgbClr val="000000">
                      <a:alpha val="43137"/>
                    </a:srgbClr>
                  </a:outerShdw>
                </a:effectLst>
              </a:rPr>
              <a:t>EG.3.1-14</a:t>
            </a:r>
          </a:p>
          <a:p>
            <a:pPr algn="ctr"/>
            <a:r>
              <a:rPr lang="en-US" dirty="0" smtClean="0">
                <a:effectLst>
                  <a:outerShdw blurRad="38100" dist="38100" dir="2700000" algn="tl">
                    <a:srgbClr val="000000">
                      <a:alpha val="43137"/>
                    </a:srgbClr>
                  </a:outerShdw>
                </a:effectLst>
              </a:rPr>
              <a:t>EG.3.2-26</a:t>
            </a:r>
          </a:p>
          <a:p>
            <a:pPr algn="ctr"/>
            <a:r>
              <a:rPr lang="en-US" dirty="0" smtClean="0">
                <a:effectLst>
                  <a:outerShdw blurRad="38100" dist="38100" dir="2700000" algn="tl">
                    <a:srgbClr val="000000">
                      <a:alpha val="43137"/>
                    </a:srgbClr>
                  </a:outerShdw>
                </a:effectLst>
              </a:rPr>
              <a:t>EG.3.2-27</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8629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EG.3.1-14 Value of new USG commitments and private sector investment leveraged…</a:t>
            </a:r>
            <a:r>
              <a:rPr lang="en-US" sz="2800" dirty="0" err="1" smtClean="0"/>
              <a:t>cont</a:t>
            </a:r>
            <a:endParaRPr lang="en-US" sz="2800" dirty="0"/>
          </a:p>
        </p:txBody>
      </p:sp>
      <p:sp>
        <p:nvSpPr>
          <p:cNvPr id="3" name="Content Placeholder 2"/>
          <p:cNvSpPr>
            <a:spLocks noGrp="1"/>
          </p:cNvSpPr>
          <p:nvPr>
            <p:ph idx="1"/>
          </p:nvPr>
        </p:nvSpPr>
        <p:spPr/>
        <p:txBody>
          <a:bodyPr>
            <a:normAutofit fontScale="92500"/>
          </a:bodyPr>
          <a:lstStyle/>
          <a:p>
            <a:r>
              <a:rPr lang="en-US" dirty="0" smtClean="0"/>
              <a:t>Key definitions (</a:t>
            </a:r>
            <a:r>
              <a:rPr lang="en-US" dirty="0" err="1" smtClean="0"/>
              <a:t>cont</a:t>
            </a:r>
            <a:r>
              <a:rPr lang="en-US" dirty="0" smtClean="0"/>
              <a:t>):</a:t>
            </a:r>
          </a:p>
          <a:p>
            <a:pPr lvl="1"/>
            <a:r>
              <a:rPr lang="en-US" dirty="0" smtClean="0"/>
              <a:t>“</a:t>
            </a:r>
            <a:r>
              <a:rPr lang="en-US" b="1" dirty="0"/>
              <a:t>Investment</a:t>
            </a:r>
            <a:r>
              <a:rPr lang="en-US" dirty="0"/>
              <a:t>” is defined as any use of private sector resources intended to increase future production, output, </a:t>
            </a:r>
            <a:r>
              <a:rPr lang="en-US" dirty="0" smtClean="0"/>
              <a:t>income</a:t>
            </a:r>
            <a:r>
              <a:rPr lang="en-US" dirty="0"/>
              <a:t>, etc. </a:t>
            </a:r>
            <a:r>
              <a:rPr lang="en-US" dirty="0" smtClean="0"/>
              <a:t>Investments are reported on </a:t>
            </a:r>
            <a:r>
              <a:rPr lang="en-US" dirty="0"/>
              <a:t>a yearly basis, </a:t>
            </a:r>
            <a:r>
              <a:rPr lang="en-US" dirty="0" smtClean="0"/>
              <a:t>in the reporting season for the year they </a:t>
            </a:r>
            <a:r>
              <a:rPr lang="en-US" dirty="0"/>
              <a:t>are made. In-kind investments are recorded at market value in USD</a:t>
            </a:r>
            <a:r>
              <a:rPr lang="en-US" dirty="0" smtClean="0"/>
              <a:t>.</a:t>
            </a:r>
          </a:p>
          <a:p>
            <a:pPr lvl="1"/>
            <a:r>
              <a:rPr lang="en-US" dirty="0" smtClean="0"/>
              <a:t>“</a:t>
            </a:r>
            <a:r>
              <a:rPr lang="en-US" b="1" dirty="0" smtClean="0"/>
              <a:t>Leveraged by the USG</a:t>
            </a:r>
            <a:r>
              <a:rPr lang="en-US" dirty="0" smtClean="0"/>
              <a:t>”: new investment was </a:t>
            </a:r>
            <a:r>
              <a:rPr lang="en-US" b="1" dirty="0" smtClean="0"/>
              <a:t>directly encouraged or facilitated</a:t>
            </a:r>
            <a:r>
              <a:rPr lang="en-US" dirty="0" smtClean="0"/>
              <a:t> by activities supported by the Feed the Future initiative. Usually, the Feed the Future activities will take the form of a </a:t>
            </a:r>
            <a:r>
              <a:rPr lang="en-US" b="1" dirty="0" smtClean="0"/>
              <a:t>grant, direct loan, guarantee, or insurance coverage </a:t>
            </a:r>
            <a:r>
              <a:rPr lang="en-US" dirty="0" smtClean="0"/>
              <a:t>from the USG. </a:t>
            </a: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10</a:t>
            </a:fld>
            <a:endParaRPr lang="en-US"/>
          </a:p>
        </p:txBody>
      </p:sp>
    </p:spTree>
    <p:extLst>
      <p:ext uri="{BB962C8B-B14F-4D97-AF65-F5344CB8AC3E}">
        <p14:creationId xmlns:p14="http://schemas.microsoft.com/office/powerpoint/2010/main" val="106146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EG.3.1-14 Value of new USG commitments and private sector investment leveraged…</a:t>
            </a:r>
            <a:r>
              <a:rPr lang="en-US" sz="2800" dirty="0" err="1" smtClean="0"/>
              <a:t>cont</a:t>
            </a:r>
            <a:endParaRPr lang="en-US" sz="2800" dirty="0"/>
          </a:p>
        </p:txBody>
      </p:sp>
      <p:sp>
        <p:nvSpPr>
          <p:cNvPr id="3" name="Content Placeholder 2"/>
          <p:cNvSpPr>
            <a:spLocks noGrp="1"/>
          </p:cNvSpPr>
          <p:nvPr>
            <p:ph idx="1"/>
          </p:nvPr>
        </p:nvSpPr>
        <p:spPr/>
        <p:txBody>
          <a:bodyPr>
            <a:normAutofit/>
          </a:bodyPr>
          <a:lstStyle/>
          <a:p>
            <a:r>
              <a:rPr lang="en-US" dirty="0" smtClean="0"/>
              <a:t>Disaggregates</a:t>
            </a:r>
          </a:p>
          <a:p>
            <a:pPr lvl="1"/>
            <a:r>
              <a:rPr lang="en-US" dirty="0"/>
              <a:t>USG commitment amount (using "commitment" to include funding in the form of </a:t>
            </a:r>
            <a:r>
              <a:rPr lang="en-US" dirty="0" smtClean="0"/>
              <a:t>direct </a:t>
            </a:r>
            <a:r>
              <a:rPr lang="en-US" dirty="0"/>
              <a:t>loans or a grant</a:t>
            </a:r>
            <a:r>
              <a:rPr lang="en-US" dirty="0" smtClean="0"/>
              <a:t>);</a:t>
            </a:r>
          </a:p>
          <a:p>
            <a:pPr lvl="1"/>
            <a:r>
              <a:rPr lang="en-US" dirty="0"/>
              <a:t>Private sector partner leveraged amount (using "leveraged" to include both </a:t>
            </a:r>
            <a:r>
              <a:rPr lang="en-US" dirty="0" smtClean="0"/>
              <a:t>cash and </a:t>
            </a:r>
            <a:r>
              <a:rPr lang="en-US" dirty="0"/>
              <a:t>in-kind investment valued at market rates from the private sector partner)</a:t>
            </a:r>
          </a:p>
        </p:txBody>
      </p:sp>
      <p:sp>
        <p:nvSpPr>
          <p:cNvPr id="4" name="Slide Number Placeholder 3"/>
          <p:cNvSpPr>
            <a:spLocks noGrp="1"/>
          </p:cNvSpPr>
          <p:nvPr>
            <p:ph type="sldNum" sz="quarter" idx="12"/>
          </p:nvPr>
        </p:nvSpPr>
        <p:spPr/>
        <p:txBody>
          <a:bodyPr/>
          <a:lstStyle/>
          <a:p>
            <a:fld id="{2680167F-CB3B-4B4D-AF6D-A71750A3E1A0}" type="slidenum">
              <a:rPr lang="en-US" smtClean="0"/>
              <a:t>11</a:t>
            </a:fld>
            <a:endParaRPr lang="en-US"/>
          </a:p>
        </p:txBody>
      </p:sp>
    </p:spTree>
    <p:extLst>
      <p:ext uri="{BB962C8B-B14F-4D97-AF65-F5344CB8AC3E}">
        <p14:creationId xmlns:p14="http://schemas.microsoft.com/office/powerpoint/2010/main" val="761472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EG.3.1-14 Value of new USG commitments and private sector investment leveraged…</a:t>
            </a:r>
            <a:r>
              <a:rPr lang="en-US" sz="2800" dirty="0" err="1" smtClean="0"/>
              <a:t>cont</a:t>
            </a:r>
            <a:endParaRPr lang="en-US" sz="2800" dirty="0"/>
          </a:p>
        </p:txBody>
      </p:sp>
      <p:sp>
        <p:nvSpPr>
          <p:cNvPr id="3" name="Content Placeholder 2"/>
          <p:cNvSpPr>
            <a:spLocks noGrp="1"/>
          </p:cNvSpPr>
          <p:nvPr>
            <p:ph idx="1"/>
          </p:nvPr>
        </p:nvSpPr>
        <p:spPr/>
        <p:txBody>
          <a:bodyPr>
            <a:normAutofit/>
          </a:bodyPr>
          <a:lstStyle/>
          <a:p>
            <a:r>
              <a:rPr lang="en-US" dirty="0" smtClean="0"/>
              <a:t>A note on reporting:</a:t>
            </a:r>
          </a:p>
          <a:p>
            <a:pPr lvl="1"/>
            <a:r>
              <a:rPr lang="en-US" dirty="0" smtClean="0"/>
              <a:t>Reported in USD</a:t>
            </a:r>
          </a:p>
          <a:p>
            <a:pPr lvl="1"/>
            <a:r>
              <a:rPr lang="en-US" dirty="0" smtClean="0"/>
              <a:t>Convert </a:t>
            </a:r>
            <a:r>
              <a:rPr lang="en-US" dirty="0"/>
              <a:t>local currency to </a:t>
            </a:r>
            <a:r>
              <a:rPr lang="en-US" dirty="0" smtClean="0"/>
              <a:t>USD at </a:t>
            </a:r>
            <a:r>
              <a:rPr lang="en-US" dirty="0"/>
              <a:t>the average market </a:t>
            </a:r>
            <a:r>
              <a:rPr lang="en-US" dirty="0" smtClean="0"/>
              <a:t>foreign exchange </a:t>
            </a:r>
            <a:r>
              <a:rPr lang="en-US" dirty="0"/>
              <a:t>rate for the reporting year </a:t>
            </a:r>
            <a:r>
              <a:rPr lang="en-US" dirty="0" smtClean="0"/>
              <a:t>or convert </a:t>
            </a:r>
            <a:r>
              <a:rPr lang="en-US" dirty="0"/>
              <a:t>periodically throughout </a:t>
            </a:r>
            <a:r>
              <a:rPr lang="en-US" dirty="0" smtClean="0"/>
              <a:t>the year </a:t>
            </a:r>
            <a:r>
              <a:rPr lang="en-US" dirty="0"/>
              <a:t>if there is rapid devaluation </a:t>
            </a:r>
            <a:r>
              <a:rPr lang="en-US" dirty="0" smtClean="0"/>
              <a:t>or appreciation</a:t>
            </a:r>
            <a:r>
              <a:rPr lang="en-US" dirty="0"/>
              <a:t>. </a:t>
            </a:r>
          </a:p>
        </p:txBody>
      </p:sp>
      <p:sp>
        <p:nvSpPr>
          <p:cNvPr id="4" name="Slide Number Placeholder 3"/>
          <p:cNvSpPr>
            <a:spLocks noGrp="1"/>
          </p:cNvSpPr>
          <p:nvPr>
            <p:ph type="sldNum" sz="quarter" idx="12"/>
          </p:nvPr>
        </p:nvSpPr>
        <p:spPr/>
        <p:txBody>
          <a:bodyPr/>
          <a:lstStyle/>
          <a:p>
            <a:fld id="{2680167F-CB3B-4B4D-AF6D-A71750A3E1A0}" type="slidenum">
              <a:rPr lang="en-US" smtClean="0"/>
              <a:t>12</a:t>
            </a:fld>
            <a:endParaRPr lang="en-US"/>
          </a:p>
        </p:txBody>
      </p:sp>
    </p:spTree>
    <p:extLst>
      <p:ext uri="{BB962C8B-B14F-4D97-AF65-F5344CB8AC3E}">
        <p14:creationId xmlns:p14="http://schemas.microsoft.com/office/powerpoint/2010/main" val="350169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03437"/>
            <a:ext cx="7886700" cy="1325563"/>
          </a:xfrm>
        </p:spPr>
        <p:txBody>
          <a:bodyPr>
            <a:noAutofit/>
          </a:bodyPr>
          <a:lstStyle/>
          <a:p>
            <a:r>
              <a:rPr lang="en-US" sz="3600" dirty="0" smtClean="0"/>
              <a:t>EG.3.2-26 </a:t>
            </a:r>
            <a:r>
              <a:rPr lang="en-US" sz="3600" dirty="0"/>
              <a:t>Value of annual sales of farms and firms receiving USG assistance [IM-level]</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a:t>
            </a:fld>
            <a:endParaRPr lang="en-US"/>
          </a:p>
        </p:txBody>
      </p:sp>
      <p:sp>
        <p:nvSpPr>
          <p:cNvPr id="5" name="TextBox 4"/>
          <p:cNvSpPr txBox="1"/>
          <p:nvPr/>
        </p:nvSpPr>
        <p:spPr>
          <a:xfrm>
            <a:off x="2971800" y="981045"/>
            <a:ext cx="3048000" cy="400110"/>
          </a:xfrm>
          <a:prstGeom prst="rect">
            <a:avLst/>
          </a:prstGeom>
          <a:solidFill>
            <a:srgbClr val="D37D28"/>
          </a:solidFill>
          <a:ln w="19050">
            <a:solidFill>
              <a:schemeClr val="bg1"/>
            </a:solidFill>
          </a:ln>
        </p:spPr>
        <p:txBody>
          <a:bodyPr wrap="square" rtlCol="0">
            <a:spAutoFit/>
          </a:bodyPr>
          <a:lstStyle/>
          <a:p>
            <a:pPr algn="ctr"/>
            <a:r>
              <a:rPr lang="en-US" sz="2000" b="1" dirty="0" smtClean="0">
                <a:solidFill>
                  <a:schemeClr val="bg1"/>
                </a:solidFill>
              </a:rPr>
              <a:t>INDICATOR</a:t>
            </a:r>
            <a:endParaRPr lang="en-US" sz="2000" b="1" dirty="0">
              <a:solidFill>
                <a:schemeClr val="bg1"/>
              </a:solidFill>
            </a:endParaRPr>
          </a:p>
        </p:txBody>
      </p:sp>
    </p:spTree>
    <p:extLst>
      <p:ext uri="{BB962C8B-B14F-4D97-AF65-F5344CB8AC3E}">
        <p14:creationId xmlns:p14="http://schemas.microsoft.com/office/powerpoint/2010/main" val="117644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630362"/>
          </a:xfrm>
        </p:spPr>
        <p:txBody>
          <a:bodyPr>
            <a:noAutofit/>
          </a:bodyPr>
          <a:lstStyle/>
          <a:p>
            <a:r>
              <a:rPr lang="en-US" sz="3000" dirty="0" smtClean="0"/>
              <a:t>EG.3.2-26 Value of annual sales of farms and firms receiving USG assistance [IM-level]</a:t>
            </a:r>
            <a:endParaRPr lang="en-US" sz="3000" dirty="0"/>
          </a:p>
        </p:txBody>
      </p:sp>
      <p:sp>
        <p:nvSpPr>
          <p:cNvPr id="3" name="Content Placeholder 2"/>
          <p:cNvSpPr>
            <a:spLocks noGrp="1"/>
          </p:cNvSpPr>
          <p:nvPr>
            <p:ph idx="1"/>
          </p:nvPr>
        </p:nvSpPr>
        <p:spPr>
          <a:xfrm>
            <a:off x="457200" y="2286000"/>
            <a:ext cx="8229600" cy="4114800"/>
          </a:xfrm>
        </p:spPr>
        <p:txBody>
          <a:bodyPr>
            <a:normAutofit fontScale="32500" lnSpcReduction="20000"/>
          </a:bodyPr>
          <a:lstStyle/>
          <a:p>
            <a:pPr>
              <a:spcBef>
                <a:spcPts val="600"/>
              </a:spcBef>
              <a:spcAft>
                <a:spcPts val="600"/>
              </a:spcAft>
              <a:buFont typeface="Arial"/>
              <a:buChar char="•"/>
            </a:pPr>
            <a:r>
              <a:rPr lang="en-US" sz="9800" dirty="0" smtClean="0">
                <a:solidFill>
                  <a:srgbClr val="000000"/>
                </a:solidFill>
              </a:rPr>
              <a:t>Not </a:t>
            </a:r>
            <a:r>
              <a:rPr lang="en-US" sz="9800" dirty="0">
                <a:solidFill>
                  <a:srgbClr val="000000"/>
                </a:solidFill>
              </a:rPr>
              <a:t>just </a:t>
            </a:r>
            <a:r>
              <a:rPr lang="en-US" sz="9800" dirty="0" smtClean="0">
                <a:solidFill>
                  <a:srgbClr val="000000"/>
                </a:solidFill>
              </a:rPr>
              <a:t>smallholder producers</a:t>
            </a:r>
            <a:r>
              <a:rPr lang="en-US" sz="9800" dirty="0">
                <a:solidFill>
                  <a:srgbClr val="000000"/>
                </a:solidFill>
              </a:rPr>
              <a:t>.</a:t>
            </a:r>
            <a:r>
              <a:rPr lang="en-US" sz="9800" dirty="0" smtClean="0">
                <a:solidFill>
                  <a:srgbClr val="000000"/>
                </a:solidFill>
              </a:rPr>
              <a:t> Non-smallholder producers and assisted private sector firms</a:t>
            </a:r>
          </a:p>
          <a:p>
            <a:pPr>
              <a:spcBef>
                <a:spcPts val="600"/>
              </a:spcBef>
              <a:spcAft>
                <a:spcPts val="600"/>
              </a:spcAft>
              <a:buFont typeface="Arial"/>
              <a:buChar char="•"/>
            </a:pPr>
            <a:r>
              <a:rPr lang="en-US" sz="9800" dirty="0" smtClean="0">
                <a:solidFill>
                  <a:srgbClr val="000000"/>
                </a:solidFill>
              </a:rPr>
              <a:t>A </a:t>
            </a:r>
            <a:r>
              <a:rPr lang="en-US" sz="9800" b="1" i="1" dirty="0" smtClean="0">
                <a:solidFill>
                  <a:srgbClr val="000000"/>
                </a:solidFill>
              </a:rPr>
              <a:t>participant</a:t>
            </a:r>
            <a:r>
              <a:rPr lang="en-US" sz="9800" dirty="0" smtClean="0">
                <a:solidFill>
                  <a:srgbClr val="000000"/>
                </a:solidFill>
              </a:rPr>
              <a:t> </a:t>
            </a:r>
            <a:r>
              <a:rPr lang="en-US" sz="9800" dirty="0">
                <a:solidFill>
                  <a:srgbClr val="000000"/>
                </a:solidFill>
              </a:rPr>
              <a:t>is </a:t>
            </a:r>
            <a:r>
              <a:rPr lang="en-US" sz="9800" dirty="0" smtClean="0">
                <a:solidFill>
                  <a:srgbClr val="000000"/>
                </a:solidFill>
              </a:rPr>
              <a:t>…reached </a:t>
            </a:r>
            <a:r>
              <a:rPr lang="en-US" sz="9800" dirty="0">
                <a:solidFill>
                  <a:srgbClr val="000000"/>
                </a:solidFill>
              </a:rPr>
              <a:t>directly, </a:t>
            </a:r>
            <a:r>
              <a:rPr lang="en-US" sz="9800" dirty="0" smtClean="0">
                <a:solidFill>
                  <a:srgbClr val="000000"/>
                </a:solidFill>
              </a:rPr>
              <a:t>…reached </a:t>
            </a:r>
            <a:r>
              <a:rPr lang="en-US" sz="9800" dirty="0">
                <a:solidFill>
                  <a:srgbClr val="000000"/>
                </a:solidFill>
              </a:rPr>
              <a:t>as part of a deliberate service delivery strategy, </a:t>
            </a:r>
            <a:r>
              <a:rPr lang="en-US" sz="9800" dirty="0" smtClean="0">
                <a:solidFill>
                  <a:srgbClr val="000000"/>
                </a:solidFill>
              </a:rPr>
              <a:t>…participating </a:t>
            </a:r>
            <a:r>
              <a:rPr lang="en-US" sz="9800" dirty="0">
                <a:solidFill>
                  <a:srgbClr val="000000"/>
                </a:solidFill>
              </a:rPr>
              <a:t>in the market we strengthen.” </a:t>
            </a:r>
            <a:endParaRPr lang="en-US" sz="9800" dirty="0" smtClean="0">
              <a:solidFill>
                <a:srgbClr val="000000"/>
              </a:solidFill>
            </a:endParaRPr>
          </a:p>
          <a:p>
            <a:pPr>
              <a:spcBef>
                <a:spcPts val="600"/>
              </a:spcBef>
              <a:spcAft>
                <a:spcPts val="600"/>
              </a:spcAft>
              <a:buFont typeface="Arial"/>
              <a:buChar char="•"/>
            </a:pPr>
            <a:endParaRPr lang="en-US" sz="9600" dirty="0" smtClean="0">
              <a:solidFill>
                <a:srgbClr val="000000"/>
              </a:solidFill>
            </a:endParaRPr>
          </a:p>
          <a:p>
            <a:pPr>
              <a:spcBef>
                <a:spcPts val="600"/>
              </a:spcBef>
              <a:spcAft>
                <a:spcPts val="600"/>
              </a:spcAft>
              <a:buFont typeface="Arial"/>
              <a:buChar char="•"/>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2680167F-CB3B-4B4D-AF6D-A71750A3E1A0}" type="slidenum">
              <a:rPr lang="en-US" smtClean="0"/>
              <a:t>14</a:t>
            </a:fld>
            <a:endParaRPr lang="en-US"/>
          </a:p>
        </p:txBody>
      </p:sp>
    </p:spTree>
    <p:extLst>
      <p:ext uri="{BB962C8B-B14F-4D97-AF65-F5344CB8AC3E}">
        <p14:creationId xmlns:p14="http://schemas.microsoft.com/office/powerpoint/2010/main" val="258001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EG.3.2-26 </a:t>
            </a:r>
            <a:r>
              <a:rPr lang="en-US" sz="3000" dirty="0"/>
              <a:t>Value of annual sales of farms and </a:t>
            </a:r>
            <a:r>
              <a:rPr lang="en-US" sz="3000" dirty="0" smtClean="0"/>
              <a:t>firms…cont.</a:t>
            </a:r>
            <a:endParaRPr lang="en-US" sz="3000" dirty="0"/>
          </a:p>
        </p:txBody>
      </p:sp>
      <p:sp>
        <p:nvSpPr>
          <p:cNvPr id="3" name="Content Placeholder 2"/>
          <p:cNvSpPr>
            <a:spLocks noGrp="1"/>
          </p:cNvSpPr>
          <p:nvPr>
            <p:ph idx="1"/>
          </p:nvPr>
        </p:nvSpPr>
        <p:spPr/>
        <p:txBody>
          <a:bodyPr>
            <a:normAutofit lnSpcReduction="10000"/>
          </a:bodyPr>
          <a:lstStyle/>
          <a:p>
            <a:r>
              <a:rPr lang="en-US" dirty="0">
                <a:solidFill>
                  <a:srgbClr val="000000"/>
                </a:solidFill>
              </a:rPr>
              <a:t>In </a:t>
            </a:r>
            <a:r>
              <a:rPr lang="en-US" dirty="0" smtClean="0">
                <a:solidFill>
                  <a:srgbClr val="000000"/>
                </a:solidFill>
              </a:rPr>
              <a:t>market systems approaches, </a:t>
            </a:r>
            <a:r>
              <a:rPr lang="en-US" dirty="0">
                <a:solidFill>
                  <a:srgbClr val="000000"/>
                </a:solidFill>
              </a:rPr>
              <a:t>activity participants include private sector firms with direct contact with the USG-funded activity </a:t>
            </a:r>
            <a:r>
              <a:rPr lang="en-US" u="sng" dirty="0">
                <a:solidFill>
                  <a:srgbClr val="000000"/>
                </a:solidFill>
              </a:rPr>
              <a:t>and</a:t>
            </a:r>
            <a:r>
              <a:rPr lang="en-US" dirty="0">
                <a:solidFill>
                  <a:srgbClr val="000000"/>
                </a:solidFill>
              </a:rPr>
              <a:t> the producers </a:t>
            </a:r>
            <a:r>
              <a:rPr lang="en-US" dirty="0"/>
              <a:t>and other customers </a:t>
            </a:r>
            <a:r>
              <a:rPr lang="en-US" dirty="0">
                <a:solidFill>
                  <a:srgbClr val="000000"/>
                </a:solidFill>
              </a:rPr>
              <a:t>buying from or selling to the USG-assisted firms</a:t>
            </a:r>
            <a:r>
              <a:rPr lang="en-US" dirty="0" smtClean="0">
                <a:solidFill>
                  <a:srgbClr val="000000"/>
                </a:solidFill>
              </a:rPr>
              <a:t>. For example:</a:t>
            </a:r>
            <a:endParaRPr lang="en-US" dirty="0">
              <a:solidFill>
                <a:srgbClr val="000000"/>
              </a:solidFill>
            </a:endParaRPr>
          </a:p>
          <a:p>
            <a:pPr lvl="1"/>
            <a:r>
              <a:rPr lang="en-US" dirty="0" smtClean="0"/>
              <a:t>the </a:t>
            </a:r>
            <a:r>
              <a:rPr lang="en-US" dirty="0"/>
              <a:t>USG assisted the participant farmer or participant </a:t>
            </a:r>
            <a:r>
              <a:rPr lang="en-US" dirty="0" smtClean="0"/>
              <a:t>firm</a:t>
            </a:r>
            <a:endParaRPr lang="en-US" dirty="0"/>
          </a:p>
          <a:p>
            <a:pPr lvl="1"/>
            <a:r>
              <a:rPr lang="en-US" dirty="0" smtClean="0"/>
              <a:t>the </a:t>
            </a:r>
            <a:r>
              <a:rPr lang="en-US" dirty="0"/>
              <a:t>USG assisted the market actor with whom the participant farmer or participant firm were directly engaged </a:t>
            </a:r>
            <a:r>
              <a:rPr lang="en-US" dirty="0" smtClean="0"/>
              <a:t>(bought or sold a product or service)</a:t>
            </a:r>
            <a:endParaRPr lang="en-US" dirty="0"/>
          </a:p>
          <a:p>
            <a:pPr>
              <a:buFont typeface="Arial"/>
              <a:buChar char="•"/>
            </a:pPr>
            <a:endParaRPr lang="en-US" b="1" dirty="0">
              <a:solidFill>
                <a:srgbClr val="000000"/>
              </a:solidFill>
            </a:endParaRPr>
          </a:p>
          <a:p>
            <a:pPr marL="0" indent="0">
              <a:spcBef>
                <a:spcPts val="600"/>
              </a:spcBef>
              <a:spcAft>
                <a:spcPts val="600"/>
              </a:spcAft>
              <a:buNone/>
            </a:pPr>
            <a:endParaRPr lang="en-US" dirty="0"/>
          </a:p>
          <a:p>
            <a:pPr>
              <a:spcBef>
                <a:spcPts val="600"/>
              </a:spcBef>
              <a:spcAft>
                <a:spcPts val="600"/>
              </a:spcAft>
            </a:pPr>
            <a:endParaRPr lang="en-US" dirty="0">
              <a:solidFill>
                <a:srgbClr val="000000"/>
              </a:solidFill>
            </a:endParaRPr>
          </a:p>
          <a:p>
            <a:pPr>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15</a:t>
            </a:fld>
            <a:endParaRPr lang="en-US"/>
          </a:p>
        </p:txBody>
      </p:sp>
    </p:spTree>
    <p:extLst>
      <p:ext uri="{BB962C8B-B14F-4D97-AF65-F5344CB8AC3E}">
        <p14:creationId xmlns:p14="http://schemas.microsoft.com/office/powerpoint/2010/main" val="3271099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EG.3.2-26 Value of annual sales of farms and firms…cont.</a:t>
            </a:r>
          </a:p>
        </p:txBody>
      </p:sp>
      <p:sp>
        <p:nvSpPr>
          <p:cNvPr id="3" name="Content Placeholder 2"/>
          <p:cNvSpPr>
            <a:spLocks noGrp="1"/>
          </p:cNvSpPr>
          <p:nvPr>
            <p:ph idx="1"/>
          </p:nvPr>
        </p:nvSpPr>
        <p:spPr/>
        <p:txBody>
          <a:bodyPr>
            <a:normAutofit/>
          </a:bodyPr>
          <a:lstStyle/>
          <a:p>
            <a:r>
              <a:rPr lang="en-US" sz="3000" dirty="0"/>
              <a:t>Annual sales include all sales of farms and firms participating in USG-funded activities</a:t>
            </a:r>
          </a:p>
          <a:p>
            <a:r>
              <a:rPr lang="en-US" dirty="0" smtClean="0"/>
              <a:t>For participant farms, sales covers the value and volume of production that is sold, regardless of where the sale takes place</a:t>
            </a:r>
          </a:p>
          <a:p>
            <a:r>
              <a:rPr lang="en-US" dirty="0" smtClean="0"/>
              <a:t>For assisted firms, sales includes the value of good and services at the point of sale, not when the sale is contracted</a:t>
            </a:r>
          </a:p>
          <a:p>
            <a:r>
              <a:rPr lang="en-US" dirty="0" smtClean="0"/>
              <a:t>Sales </a:t>
            </a:r>
            <a:r>
              <a:rPr lang="en-US" dirty="0"/>
              <a:t>don’t have to take place in the ZOI</a:t>
            </a:r>
          </a:p>
          <a:p>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16</a:t>
            </a:fld>
            <a:endParaRPr lang="en-US"/>
          </a:p>
        </p:txBody>
      </p:sp>
    </p:spTree>
    <p:extLst>
      <p:ext uri="{BB962C8B-B14F-4D97-AF65-F5344CB8AC3E}">
        <p14:creationId xmlns:p14="http://schemas.microsoft.com/office/powerpoint/2010/main" val="1170745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EG.3.2-26 Value of annual sales of farms and firms…cont.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a:t>
            </a:r>
            <a:r>
              <a:rPr lang="en-US" b="1" dirty="0"/>
              <a:t>Type of Product or Service </a:t>
            </a:r>
            <a:r>
              <a:rPr lang="en-US" dirty="0"/>
              <a:t>sold by the producer or firm is the first level </a:t>
            </a:r>
            <a:r>
              <a:rPr lang="en-US" dirty="0" smtClean="0"/>
              <a:t>disaggregate.</a:t>
            </a:r>
            <a:endParaRPr lang="en-US" dirty="0"/>
          </a:p>
          <a:p>
            <a:pPr lvl="1">
              <a:buFont typeface="Arial"/>
              <a:buChar char="•"/>
            </a:pPr>
            <a:r>
              <a:rPr lang="en-US" b="1" i="1" dirty="0"/>
              <a:t>Products</a:t>
            </a:r>
            <a:r>
              <a:rPr lang="en-US" dirty="0"/>
              <a:t>: </a:t>
            </a:r>
            <a:endParaRPr lang="en-US" dirty="0" smtClean="0"/>
          </a:p>
          <a:p>
            <a:pPr lvl="2">
              <a:buFont typeface="Arial"/>
              <a:buChar char="•"/>
            </a:pPr>
            <a:r>
              <a:rPr lang="en-US" dirty="0" smtClean="0">
                <a:solidFill>
                  <a:srgbClr val="000000"/>
                </a:solidFill>
              </a:rPr>
              <a:t>Output: agricultural </a:t>
            </a:r>
            <a:r>
              <a:rPr lang="en-US" dirty="0" smtClean="0"/>
              <a:t>commodities;</a:t>
            </a:r>
          </a:p>
          <a:p>
            <a:pPr lvl="2">
              <a:buFont typeface="Arial"/>
              <a:buChar char="•"/>
            </a:pPr>
            <a:r>
              <a:rPr lang="en-US" dirty="0" smtClean="0"/>
              <a:t>Inputs</a:t>
            </a:r>
            <a:r>
              <a:rPr lang="en-US" dirty="0"/>
              <a:t>: seeds/planting material; </a:t>
            </a:r>
            <a:endParaRPr lang="en-US" dirty="0" smtClean="0"/>
          </a:p>
          <a:p>
            <a:pPr lvl="2">
              <a:buFont typeface="Arial"/>
              <a:buChar char="•"/>
            </a:pPr>
            <a:r>
              <a:rPr lang="en-US" dirty="0" smtClean="0"/>
              <a:t>Inputs</a:t>
            </a:r>
            <a:r>
              <a:rPr lang="en-US" dirty="0"/>
              <a:t>: other non durable </a:t>
            </a:r>
            <a:r>
              <a:rPr lang="en-US" dirty="0" smtClean="0"/>
              <a:t>inputs</a:t>
            </a:r>
            <a:r>
              <a:rPr lang="en-US" dirty="0"/>
              <a:t>;</a:t>
            </a:r>
            <a:endParaRPr lang="en-US" dirty="0" smtClean="0"/>
          </a:p>
          <a:p>
            <a:pPr lvl="2">
              <a:buFont typeface="Arial"/>
              <a:buChar char="•"/>
            </a:pPr>
            <a:r>
              <a:rPr lang="en-US" dirty="0" smtClean="0"/>
              <a:t>Inputs</a:t>
            </a:r>
            <a:r>
              <a:rPr lang="en-US" dirty="0"/>
              <a:t>; durable equipment; </a:t>
            </a:r>
            <a:endParaRPr lang="en-US" dirty="0" smtClean="0"/>
          </a:p>
          <a:p>
            <a:pPr lvl="2">
              <a:buFont typeface="Arial"/>
              <a:buChar char="•"/>
            </a:pPr>
            <a:r>
              <a:rPr lang="en-US" dirty="0" smtClean="0"/>
              <a:t>Processed </a:t>
            </a:r>
            <a:r>
              <a:rPr lang="en-US" dirty="0"/>
              <a:t>products/value added; </a:t>
            </a:r>
            <a:endParaRPr lang="en-US" dirty="0" smtClean="0"/>
          </a:p>
          <a:p>
            <a:pPr lvl="2">
              <a:buFont typeface="Arial"/>
              <a:buChar char="•"/>
            </a:pPr>
            <a:r>
              <a:rPr lang="en-US" dirty="0" smtClean="0"/>
              <a:t>Post-harvest </a:t>
            </a:r>
            <a:r>
              <a:rPr lang="en-US" dirty="0"/>
              <a:t>storage/processing </a:t>
            </a:r>
            <a:r>
              <a:rPr lang="en-US" dirty="0" smtClean="0"/>
              <a:t>equipment.</a:t>
            </a:r>
            <a:endParaRPr lang="en-US" dirty="0"/>
          </a:p>
          <a:p>
            <a:pPr lvl="1">
              <a:buFont typeface="Arial"/>
              <a:buChar char="•"/>
            </a:pPr>
            <a:r>
              <a:rPr lang="en-US" b="1" i="1" dirty="0"/>
              <a:t>Services</a:t>
            </a:r>
            <a:r>
              <a:rPr lang="en-US" dirty="0"/>
              <a:t>: </a:t>
            </a:r>
            <a:endParaRPr lang="en-US" dirty="0" smtClean="0"/>
          </a:p>
          <a:p>
            <a:pPr lvl="2">
              <a:buFont typeface="Arial"/>
              <a:buChar char="•"/>
            </a:pPr>
            <a:r>
              <a:rPr lang="en-US" dirty="0" smtClean="0"/>
              <a:t>Business </a:t>
            </a:r>
            <a:r>
              <a:rPr lang="en-US" dirty="0"/>
              <a:t>services; </a:t>
            </a:r>
            <a:endParaRPr lang="en-US" dirty="0" smtClean="0"/>
          </a:p>
          <a:p>
            <a:pPr lvl="2">
              <a:buFont typeface="Arial"/>
              <a:buChar char="•"/>
            </a:pPr>
            <a:r>
              <a:rPr lang="en-US" dirty="0" smtClean="0"/>
              <a:t>Information </a:t>
            </a:r>
            <a:r>
              <a:rPr lang="en-US" dirty="0"/>
              <a:t>services; </a:t>
            </a:r>
            <a:endParaRPr lang="en-US" dirty="0" smtClean="0"/>
          </a:p>
          <a:p>
            <a:pPr lvl="2">
              <a:buFont typeface="Arial"/>
              <a:buChar char="•"/>
            </a:pPr>
            <a:r>
              <a:rPr lang="en-US" dirty="0" smtClean="0"/>
              <a:t>Production </a:t>
            </a:r>
            <a:r>
              <a:rPr lang="en-US" dirty="0"/>
              <a:t>support </a:t>
            </a:r>
            <a:r>
              <a:rPr lang="en-US" dirty="0" smtClean="0"/>
              <a:t>services.</a:t>
            </a:r>
            <a:endParaRPr lang="en-US" dirty="0"/>
          </a:p>
          <a:p>
            <a:pPr lvl="1">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17</a:t>
            </a:fld>
            <a:endParaRPr lang="en-US"/>
          </a:p>
        </p:txBody>
      </p:sp>
    </p:spTree>
    <p:extLst>
      <p:ext uri="{BB962C8B-B14F-4D97-AF65-F5344CB8AC3E}">
        <p14:creationId xmlns:p14="http://schemas.microsoft.com/office/powerpoint/2010/main" val="2843216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EG.3.2-26 Value of annual sales of farms and firms…cont.</a:t>
            </a:r>
          </a:p>
        </p:txBody>
      </p:sp>
      <p:sp>
        <p:nvSpPr>
          <p:cNvPr id="3" name="Content Placeholder 2"/>
          <p:cNvSpPr>
            <a:spLocks noGrp="1"/>
          </p:cNvSpPr>
          <p:nvPr>
            <p:ph idx="1"/>
          </p:nvPr>
        </p:nvSpPr>
        <p:spPr/>
        <p:txBody>
          <a:bodyPr>
            <a:normAutofit fontScale="92500"/>
          </a:bodyPr>
          <a:lstStyle/>
          <a:p>
            <a:pPr marL="0" indent="0">
              <a:buNone/>
            </a:pPr>
            <a:r>
              <a:rPr lang="en-US" dirty="0" smtClean="0"/>
              <a:t>Other disaggregates: (under Type of product or service)</a:t>
            </a:r>
          </a:p>
          <a:p>
            <a:r>
              <a:rPr lang="en-US" dirty="0" smtClean="0"/>
              <a:t>Type of producer/firm: </a:t>
            </a:r>
          </a:p>
          <a:p>
            <a:pPr lvl="1">
              <a:buFont typeface="Arial" panose="020B0604020202020204" pitchFamily="34" charset="0"/>
              <a:buChar char="•"/>
            </a:pPr>
            <a:r>
              <a:rPr lang="en-US" dirty="0" smtClean="0"/>
              <a:t>Producer – smallholder; </a:t>
            </a:r>
          </a:p>
          <a:p>
            <a:pPr lvl="1">
              <a:buFont typeface="Arial" panose="020B0604020202020204" pitchFamily="34" charset="0"/>
              <a:buChar char="•"/>
            </a:pPr>
            <a:r>
              <a:rPr lang="en-US" dirty="0" smtClean="0"/>
              <a:t>Producer – non-smallholder; </a:t>
            </a:r>
          </a:p>
          <a:p>
            <a:pPr lvl="1">
              <a:buFont typeface="Arial" panose="020B0604020202020204" pitchFamily="34" charset="0"/>
              <a:buChar char="•"/>
            </a:pPr>
            <a:r>
              <a:rPr lang="en-US" dirty="0" smtClean="0"/>
              <a:t>Firm – microenterprise; </a:t>
            </a:r>
          </a:p>
          <a:p>
            <a:pPr lvl="1">
              <a:buFont typeface="Arial" panose="020B0604020202020204" pitchFamily="34" charset="0"/>
              <a:buChar char="•"/>
            </a:pPr>
            <a:r>
              <a:rPr lang="en-US" dirty="0" smtClean="0"/>
              <a:t>Firm – small and medium enterprise; </a:t>
            </a:r>
          </a:p>
          <a:p>
            <a:pPr lvl="1">
              <a:buFont typeface="Arial" panose="020B0604020202020204" pitchFamily="34" charset="0"/>
              <a:buChar char="•"/>
            </a:pPr>
            <a:r>
              <a:rPr lang="en-US" dirty="0" smtClean="0"/>
              <a:t>Firm - large enterprise or corporation</a:t>
            </a:r>
          </a:p>
          <a:p>
            <a:r>
              <a:rPr lang="en-US" dirty="0" smtClean="0"/>
              <a:t>Sex of producer or proprietor: male, female, mixed</a:t>
            </a:r>
          </a:p>
          <a:p>
            <a:r>
              <a:rPr lang="en-US" dirty="0" smtClean="0"/>
              <a:t>Age of </a:t>
            </a:r>
            <a:r>
              <a:rPr lang="en-US" dirty="0"/>
              <a:t>producer or proprietor</a:t>
            </a:r>
            <a:r>
              <a:rPr lang="en-US" dirty="0" smtClean="0"/>
              <a:t>: 15-29, 30+, mixed</a:t>
            </a: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18</a:t>
            </a:fld>
            <a:endParaRPr lang="en-US"/>
          </a:p>
        </p:txBody>
      </p:sp>
    </p:spTree>
    <p:extLst>
      <p:ext uri="{BB962C8B-B14F-4D97-AF65-F5344CB8AC3E}">
        <p14:creationId xmlns:p14="http://schemas.microsoft.com/office/powerpoint/2010/main" val="1201620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Layered disaggregates</a:t>
            </a:r>
            <a:br>
              <a:rPr lang="en-US" dirty="0" smtClean="0"/>
            </a:br>
            <a:r>
              <a:rPr lang="en-US" dirty="0" smtClean="0"/>
              <a:t>EG.3.2-26 Value of Annual Sales…</a:t>
            </a:r>
            <a:endParaRPr lang="en-US" dirty="0"/>
          </a:p>
        </p:txBody>
      </p:sp>
      <p:grpSp>
        <p:nvGrpSpPr>
          <p:cNvPr id="15" name="Group 14"/>
          <p:cNvGrpSpPr/>
          <p:nvPr/>
        </p:nvGrpSpPr>
        <p:grpSpPr>
          <a:xfrm>
            <a:off x="609600" y="1524000"/>
            <a:ext cx="7898029" cy="4800600"/>
            <a:chOff x="533402" y="1524004"/>
            <a:chExt cx="7898029" cy="4800600"/>
          </a:xfrm>
        </p:grpSpPr>
        <p:sp>
          <p:nvSpPr>
            <p:cNvPr id="6" name="Freeform 5"/>
            <p:cNvSpPr/>
            <p:nvPr/>
          </p:nvSpPr>
          <p:spPr>
            <a:xfrm>
              <a:off x="533402" y="1524005"/>
              <a:ext cx="3429000" cy="990600"/>
            </a:xfrm>
            <a:custGeom>
              <a:avLst/>
              <a:gdLst>
                <a:gd name="connsiteX0" fmla="*/ 0 w 2641445"/>
                <a:gd name="connsiteY0" fmla="*/ 127966 h 1279655"/>
                <a:gd name="connsiteX1" fmla="*/ 127966 w 2641445"/>
                <a:gd name="connsiteY1" fmla="*/ 0 h 1279655"/>
                <a:gd name="connsiteX2" fmla="*/ 2513480 w 2641445"/>
                <a:gd name="connsiteY2" fmla="*/ 0 h 1279655"/>
                <a:gd name="connsiteX3" fmla="*/ 2641446 w 2641445"/>
                <a:gd name="connsiteY3" fmla="*/ 127966 h 1279655"/>
                <a:gd name="connsiteX4" fmla="*/ 2641445 w 2641445"/>
                <a:gd name="connsiteY4" fmla="*/ 1151690 h 1279655"/>
                <a:gd name="connsiteX5" fmla="*/ 2513479 w 2641445"/>
                <a:gd name="connsiteY5" fmla="*/ 1279656 h 1279655"/>
                <a:gd name="connsiteX6" fmla="*/ 127966 w 2641445"/>
                <a:gd name="connsiteY6" fmla="*/ 1279655 h 1279655"/>
                <a:gd name="connsiteX7" fmla="*/ 0 w 2641445"/>
                <a:gd name="connsiteY7" fmla="*/ 1151689 h 1279655"/>
                <a:gd name="connsiteX8" fmla="*/ 0 w 2641445"/>
                <a:gd name="connsiteY8" fmla="*/ 127966 h 127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445" h="1279655">
                  <a:moveTo>
                    <a:pt x="0" y="127966"/>
                  </a:moveTo>
                  <a:cubicBezTo>
                    <a:pt x="0" y="57292"/>
                    <a:pt x="57292" y="0"/>
                    <a:pt x="127966" y="0"/>
                  </a:cubicBezTo>
                  <a:lnTo>
                    <a:pt x="2513480" y="0"/>
                  </a:lnTo>
                  <a:cubicBezTo>
                    <a:pt x="2584154" y="0"/>
                    <a:pt x="2641446" y="57292"/>
                    <a:pt x="2641446" y="127966"/>
                  </a:cubicBezTo>
                  <a:cubicBezTo>
                    <a:pt x="2641446" y="469207"/>
                    <a:pt x="2641445" y="810449"/>
                    <a:pt x="2641445" y="1151690"/>
                  </a:cubicBezTo>
                  <a:cubicBezTo>
                    <a:pt x="2641445" y="1222364"/>
                    <a:pt x="2584153" y="1279656"/>
                    <a:pt x="2513479" y="1279656"/>
                  </a:cubicBezTo>
                  <a:lnTo>
                    <a:pt x="127966" y="1279655"/>
                  </a:lnTo>
                  <a:cubicBezTo>
                    <a:pt x="57292" y="1279655"/>
                    <a:pt x="0" y="1222363"/>
                    <a:pt x="0" y="1151689"/>
                  </a:cubicBezTo>
                  <a:lnTo>
                    <a:pt x="0" y="1279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610" tIns="61610" rIns="61610" bIns="61610" numCol="1" spcCol="1270" anchor="ctr" anchorCtr="0">
              <a:noAutofit/>
            </a:bodyPr>
            <a:lstStyle/>
            <a:p>
              <a:pPr lvl="0" algn="ctr" defTabSz="844550">
                <a:lnSpc>
                  <a:spcPct val="90000"/>
                </a:lnSpc>
                <a:spcBef>
                  <a:spcPct val="0"/>
                </a:spcBef>
                <a:spcAft>
                  <a:spcPct val="35000"/>
                </a:spcAft>
              </a:pPr>
              <a:r>
                <a:rPr lang="en-US" sz="1900" kern="1200" dirty="0" smtClean="0"/>
                <a:t>Type of prod or svc: Agricultural commodities: rice</a:t>
              </a:r>
            </a:p>
          </p:txBody>
        </p:sp>
        <p:sp>
          <p:nvSpPr>
            <p:cNvPr id="7" name="Right Arrow 6"/>
            <p:cNvSpPr/>
            <p:nvPr/>
          </p:nvSpPr>
          <p:spPr>
            <a:xfrm rot="5706917">
              <a:off x="1635530" y="3026961"/>
              <a:ext cx="273812" cy="9884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7"/>
            <p:cNvSpPr/>
            <p:nvPr/>
          </p:nvSpPr>
          <p:spPr>
            <a:xfrm>
              <a:off x="609602" y="2667004"/>
              <a:ext cx="1600202" cy="3429000"/>
            </a:xfrm>
            <a:custGeom>
              <a:avLst/>
              <a:gdLst>
                <a:gd name="connsiteX0" fmla="*/ 0 w 2093876"/>
                <a:gd name="connsiteY0" fmla="*/ 209388 h 2547862"/>
                <a:gd name="connsiteX1" fmla="*/ 209388 w 2093876"/>
                <a:gd name="connsiteY1" fmla="*/ 0 h 2547862"/>
                <a:gd name="connsiteX2" fmla="*/ 1884488 w 2093876"/>
                <a:gd name="connsiteY2" fmla="*/ 0 h 2547862"/>
                <a:gd name="connsiteX3" fmla="*/ 2093876 w 2093876"/>
                <a:gd name="connsiteY3" fmla="*/ 209388 h 2547862"/>
                <a:gd name="connsiteX4" fmla="*/ 2093876 w 2093876"/>
                <a:gd name="connsiteY4" fmla="*/ 2338474 h 2547862"/>
                <a:gd name="connsiteX5" fmla="*/ 1884488 w 2093876"/>
                <a:gd name="connsiteY5" fmla="*/ 2547862 h 2547862"/>
                <a:gd name="connsiteX6" fmla="*/ 209388 w 2093876"/>
                <a:gd name="connsiteY6" fmla="*/ 2547862 h 2547862"/>
                <a:gd name="connsiteX7" fmla="*/ 0 w 2093876"/>
                <a:gd name="connsiteY7" fmla="*/ 2338474 h 2547862"/>
                <a:gd name="connsiteX8" fmla="*/ 0 w 2093876"/>
                <a:gd name="connsiteY8" fmla="*/ 209388 h 25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876" h="2547862">
                  <a:moveTo>
                    <a:pt x="0" y="209388"/>
                  </a:moveTo>
                  <a:cubicBezTo>
                    <a:pt x="0" y="93746"/>
                    <a:pt x="93746" y="0"/>
                    <a:pt x="209388" y="0"/>
                  </a:cubicBezTo>
                  <a:lnTo>
                    <a:pt x="1884488" y="0"/>
                  </a:lnTo>
                  <a:cubicBezTo>
                    <a:pt x="2000130" y="0"/>
                    <a:pt x="2093876" y="93746"/>
                    <a:pt x="2093876" y="209388"/>
                  </a:cubicBezTo>
                  <a:lnTo>
                    <a:pt x="2093876" y="2338474"/>
                  </a:lnTo>
                  <a:cubicBezTo>
                    <a:pt x="2093876" y="2454116"/>
                    <a:pt x="2000130" y="2547862"/>
                    <a:pt x="1884488" y="2547862"/>
                  </a:cubicBezTo>
                  <a:lnTo>
                    <a:pt x="209388" y="2547862"/>
                  </a:lnTo>
                  <a:cubicBezTo>
                    <a:pt x="93746" y="2547862"/>
                    <a:pt x="0" y="2454116"/>
                    <a:pt x="0" y="2338474"/>
                  </a:cubicBezTo>
                  <a:lnTo>
                    <a:pt x="0" y="20938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7838" tIns="77838" rIns="77838" bIns="77838" numCol="1" spcCol="1270" anchor="ctr" anchorCtr="0">
              <a:noAutofit/>
            </a:bodyPr>
            <a:lstStyle/>
            <a:p>
              <a:pPr lvl="0" algn="ctr" defTabSz="577850">
                <a:lnSpc>
                  <a:spcPct val="90000"/>
                </a:lnSpc>
                <a:spcBef>
                  <a:spcPct val="0"/>
                </a:spcBef>
                <a:spcAft>
                  <a:spcPct val="35000"/>
                </a:spcAft>
              </a:pPr>
              <a:r>
                <a:rPr lang="en-US" sz="1400" b="1" kern="1200" dirty="0" smtClean="0">
                  <a:solidFill>
                    <a:schemeClr val="tx1"/>
                  </a:solidFill>
                </a:rPr>
                <a:t>Producer: Smallholder</a:t>
              </a:r>
            </a:p>
            <a:p>
              <a:pPr lvl="0" algn="ctr" defTabSz="577850">
                <a:lnSpc>
                  <a:spcPct val="90000"/>
                </a:lnSpc>
                <a:spcBef>
                  <a:spcPct val="0"/>
                </a:spcBef>
                <a:spcAft>
                  <a:spcPct val="35000"/>
                </a:spcAft>
              </a:pPr>
              <a:r>
                <a:rPr lang="en-US" sz="1300" kern="1200" dirty="0" smtClean="0">
                  <a:solidFill>
                    <a:schemeClr val="tx2"/>
                  </a:solidFill>
                </a:rPr>
                <a:t>Sex: male: </a:t>
              </a:r>
              <a:r>
                <a:rPr lang="en-US" sz="1300" b="1" kern="1200" dirty="0" smtClean="0">
                  <a:solidFill>
                    <a:schemeClr val="tx2"/>
                  </a:solidFill>
                </a:rPr>
                <a:t>Value, Volume, # participants</a:t>
              </a:r>
            </a:p>
            <a:p>
              <a:pPr lvl="0" algn="ctr" defTabSz="577850">
                <a:lnSpc>
                  <a:spcPct val="90000"/>
                </a:lnSpc>
                <a:spcBef>
                  <a:spcPct val="0"/>
                </a:spcBef>
                <a:spcAft>
                  <a:spcPct val="35000"/>
                </a:spcAft>
              </a:pPr>
              <a:r>
                <a:rPr lang="en-US" sz="1300" kern="1200" dirty="0" smtClean="0">
                  <a:solidFill>
                    <a:schemeClr val="tx2"/>
                  </a:solidFill>
                </a:rPr>
                <a:t>Sex: female: </a:t>
              </a:r>
              <a:r>
                <a:rPr lang="en-US" sz="1300" b="1" dirty="0">
                  <a:solidFill>
                    <a:schemeClr val="tx2"/>
                  </a:solidFill>
                </a:rPr>
                <a:t>Value, Volume, # participants</a:t>
              </a:r>
            </a:p>
            <a:p>
              <a:pPr lvl="0" algn="ctr" defTabSz="577850">
                <a:lnSpc>
                  <a:spcPct val="90000"/>
                </a:lnSpc>
                <a:spcBef>
                  <a:spcPct val="0"/>
                </a:spcBef>
                <a:spcAft>
                  <a:spcPct val="35000"/>
                </a:spcAft>
              </a:pPr>
              <a:r>
                <a:rPr lang="en-US" sz="1300" kern="1200" dirty="0" smtClean="0">
                  <a:solidFill>
                    <a:srgbClr val="00B050"/>
                  </a:solidFill>
                </a:rPr>
                <a:t>Age: 15-29: </a:t>
              </a:r>
              <a:r>
                <a:rPr lang="en-US" sz="1300" b="1" dirty="0" smtClean="0">
                  <a:solidFill>
                    <a:srgbClr val="00B050"/>
                  </a:solidFill>
                </a:rPr>
                <a:t>Value, Volume, # participants</a:t>
              </a:r>
              <a:endParaRPr lang="en-US" sz="1300" b="1" kern="1200" dirty="0" smtClean="0">
                <a:solidFill>
                  <a:srgbClr val="00B050"/>
                </a:solidFill>
              </a:endParaRPr>
            </a:p>
            <a:p>
              <a:pPr lvl="0" algn="ctr" defTabSz="577850">
                <a:lnSpc>
                  <a:spcPct val="90000"/>
                </a:lnSpc>
                <a:spcBef>
                  <a:spcPct val="0"/>
                </a:spcBef>
                <a:spcAft>
                  <a:spcPct val="35000"/>
                </a:spcAft>
              </a:pPr>
              <a:r>
                <a:rPr lang="en-US" sz="1300" kern="1200" dirty="0" smtClean="0">
                  <a:solidFill>
                    <a:srgbClr val="00B050"/>
                  </a:solidFill>
                </a:rPr>
                <a:t>Age: 30+: </a:t>
              </a:r>
              <a:r>
                <a:rPr lang="en-US" sz="1300" b="1" kern="1200" dirty="0" smtClean="0">
                  <a:solidFill>
                    <a:srgbClr val="00B050"/>
                  </a:solidFill>
                </a:rPr>
                <a:t>Value, Volume, # participants</a:t>
              </a:r>
            </a:p>
          </p:txBody>
        </p:sp>
        <p:sp>
          <p:nvSpPr>
            <p:cNvPr id="9" name="Freeform 8"/>
            <p:cNvSpPr/>
            <p:nvPr/>
          </p:nvSpPr>
          <p:spPr>
            <a:xfrm>
              <a:off x="4648202" y="1524004"/>
              <a:ext cx="3733800" cy="990600"/>
            </a:xfrm>
            <a:custGeom>
              <a:avLst/>
              <a:gdLst>
                <a:gd name="connsiteX0" fmla="*/ 0 w 2499723"/>
                <a:gd name="connsiteY0" fmla="*/ 119734 h 1197340"/>
                <a:gd name="connsiteX1" fmla="*/ 119734 w 2499723"/>
                <a:gd name="connsiteY1" fmla="*/ 0 h 1197340"/>
                <a:gd name="connsiteX2" fmla="*/ 2379989 w 2499723"/>
                <a:gd name="connsiteY2" fmla="*/ 0 h 1197340"/>
                <a:gd name="connsiteX3" fmla="*/ 2499723 w 2499723"/>
                <a:gd name="connsiteY3" fmla="*/ 119734 h 1197340"/>
                <a:gd name="connsiteX4" fmla="*/ 2499723 w 2499723"/>
                <a:gd name="connsiteY4" fmla="*/ 1077606 h 1197340"/>
                <a:gd name="connsiteX5" fmla="*/ 2379989 w 2499723"/>
                <a:gd name="connsiteY5" fmla="*/ 1197340 h 1197340"/>
                <a:gd name="connsiteX6" fmla="*/ 119734 w 2499723"/>
                <a:gd name="connsiteY6" fmla="*/ 1197340 h 1197340"/>
                <a:gd name="connsiteX7" fmla="*/ 0 w 2499723"/>
                <a:gd name="connsiteY7" fmla="*/ 1077606 h 1197340"/>
                <a:gd name="connsiteX8" fmla="*/ 0 w 2499723"/>
                <a:gd name="connsiteY8" fmla="*/ 119734 h 119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723" h="1197340">
                  <a:moveTo>
                    <a:pt x="0" y="119734"/>
                  </a:moveTo>
                  <a:cubicBezTo>
                    <a:pt x="0" y="53607"/>
                    <a:pt x="53607" y="0"/>
                    <a:pt x="119734" y="0"/>
                  </a:cubicBezTo>
                  <a:lnTo>
                    <a:pt x="2379989" y="0"/>
                  </a:lnTo>
                  <a:cubicBezTo>
                    <a:pt x="2446116" y="0"/>
                    <a:pt x="2499723" y="53607"/>
                    <a:pt x="2499723" y="119734"/>
                  </a:cubicBezTo>
                  <a:lnTo>
                    <a:pt x="2499723" y="1077606"/>
                  </a:lnTo>
                  <a:cubicBezTo>
                    <a:pt x="2499723" y="1143733"/>
                    <a:pt x="2446116" y="1197340"/>
                    <a:pt x="2379989" y="1197340"/>
                  </a:cubicBezTo>
                  <a:lnTo>
                    <a:pt x="119734" y="1197340"/>
                  </a:lnTo>
                  <a:cubicBezTo>
                    <a:pt x="53607" y="1197340"/>
                    <a:pt x="0" y="1143733"/>
                    <a:pt x="0" y="1077606"/>
                  </a:cubicBezTo>
                  <a:lnTo>
                    <a:pt x="0" y="119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659" tIns="56659" rIns="56659" bIns="56659" numCol="1" spcCol="1270" anchor="ctr" anchorCtr="0">
              <a:noAutofit/>
            </a:bodyPr>
            <a:lstStyle/>
            <a:p>
              <a:pPr lvl="0" algn="ctr" defTabSz="844550">
                <a:lnSpc>
                  <a:spcPct val="90000"/>
                </a:lnSpc>
                <a:spcBef>
                  <a:spcPct val="0"/>
                </a:spcBef>
                <a:spcAft>
                  <a:spcPct val="35000"/>
                </a:spcAft>
              </a:pPr>
              <a:r>
                <a:rPr lang="en-US" sz="1900" dirty="0"/>
                <a:t>Type of prod or svc: </a:t>
              </a:r>
              <a:r>
                <a:rPr lang="en-US" sz="1900" dirty="0" smtClean="0"/>
                <a:t>Inputs: Seeds and planting materials </a:t>
              </a:r>
              <a:endParaRPr lang="en-US" sz="1900" dirty="0"/>
            </a:p>
          </p:txBody>
        </p:sp>
        <p:sp>
          <p:nvSpPr>
            <p:cNvPr id="11" name="Freeform 10"/>
            <p:cNvSpPr/>
            <p:nvPr/>
          </p:nvSpPr>
          <p:spPr>
            <a:xfrm>
              <a:off x="2362202" y="2743204"/>
              <a:ext cx="1676400" cy="3352800"/>
            </a:xfrm>
            <a:custGeom>
              <a:avLst/>
              <a:gdLst>
                <a:gd name="connsiteX0" fmla="*/ 0 w 2259229"/>
                <a:gd name="connsiteY0" fmla="*/ 174170 h 1741701"/>
                <a:gd name="connsiteX1" fmla="*/ 174170 w 2259229"/>
                <a:gd name="connsiteY1" fmla="*/ 0 h 1741701"/>
                <a:gd name="connsiteX2" fmla="*/ 2085059 w 2259229"/>
                <a:gd name="connsiteY2" fmla="*/ 0 h 1741701"/>
                <a:gd name="connsiteX3" fmla="*/ 2259229 w 2259229"/>
                <a:gd name="connsiteY3" fmla="*/ 174170 h 1741701"/>
                <a:gd name="connsiteX4" fmla="*/ 2259229 w 2259229"/>
                <a:gd name="connsiteY4" fmla="*/ 1567531 h 1741701"/>
                <a:gd name="connsiteX5" fmla="*/ 2085059 w 2259229"/>
                <a:gd name="connsiteY5" fmla="*/ 1741701 h 1741701"/>
                <a:gd name="connsiteX6" fmla="*/ 174170 w 2259229"/>
                <a:gd name="connsiteY6" fmla="*/ 1741701 h 1741701"/>
                <a:gd name="connsiteX7" fmla="*/ 0 w 2259229"/>
                <a:gd name="connsiteY7" fmla="*/ 1567531 h 1741701"/>
                <a:gd name="connsiteX8" fmla="*/ 0 w 2259229"/>
                <a:gd name="connsiteY8" fmla="*/ 174170 h 174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29" h="1741701">
                  <a:moveTo>
                    <a:pt x="0" y="174170"/>
                  </a:moveTo>
                  <a:cubicBezTo>
                    <a:pt x="0" y="77979"/>
                    <a:pt x="77979" y="0"/>
                    <a:pt x="174170" y="0"/>
                  </a:cubicBezTo>
                  <a:lnTo>
                    <a:pt x="2085059" y="0"/>
                  </a:lnTo>
                  <a:cubicBezTo>
                    <a:pt x="2181250" y="0"/>
                    <a:pt x="2259229" y="77979"/>
                    <a:pt x="2259229" y="174170"/>
                  </a:cubicBezTo>
                  <a:lnTo>
                    <a:pt x="2259229" y="1567531"/>
                  </a:lnTo>
                  <a:cubicBezTo>
                    <a:pt x="2259229" y="1663722"/>
                    <a:pt x="2181250" y="1741701"/>
                    <a:pt x="2085059" y="1741701"/>
                  </a:cubicBezTo>
                  <a:lnTo>
                    <a:pt x="174170" y="1741701"/>
                  </a:lnTo>
                  <a:cubicBezTo>
                    <a:pt x="77979" y="1741701"/>
                    <a:pt x="0" y="1663722"/>
                    <a:pt x="0" y="1567531"/>
                  </a:cubicBezTo>
                  <a:lnTo>
                    <a:pt x="0" y="17417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7523" tIns="67523" rIns="67523" bIns="67523" numCol="1" spcCol="1270" anchor="ctr" anchorCtr="0">
              <a:noAutofit/>
            </a:bodyPr>
            <a:lstStyle/>
            <a:p>
              <a:pPr lvl="0" algn="ctr" defTabSz="577850">
                <a:lnSpc>
                  <a:spcPct val="90000"/>
                </a:lnSpc>
                <a:spcBef>
                  <a:spcPct val="0"/>
                </a:spcBef>
                <a:spcAft>
                  <a:spcPct val="35000"/>
                </a:spcAft>
              </a:pPr>
              <a:r>
                <a:rPr lang="en-US" sz="1400" b="1" kern="1200" dirty="0" smtClean="0">
                  <a:solidFill>
                    <a:srgbClr val="000000"/>
                  </a:solidFill>
                </a:rPr>
                <a:t> Producer: </a:t>
              </a:r>
            </a:p>
            <a:p>
              <a:pPr lvl="0" algn="ctr" defTabSz="577850">
                <a:lnSpc>
                  <a:spcPct val="90000"/>
                </a:lnSpc>
                <a:spcBef>
                  <a:spcPct val="0"/>
                </a:spcBef>
                <a:spcAft>
                  <a:spcPct val="35000"/>
                </a:spcAft>
              </a:pPr>
              <a:r>
                <a:rPr lang="en-US" sz="1400" b="1" kern="1200" dirty="0" smtClean="0">
                  <a:solidFill>
                    <a:srgbClr val="000000"/>
                  </a:solidFill>
                </a:rPr>
                <a:t>Non smallholder</a:t>
              </a:r>
            </a:p>
            <a:p>
              <a:pPr lvl="0" algn="ctr" defTabSz="577850">
                <a:lnSpc>
                  <a:spcPct val="90000"/>
                </a:lnSpc>
                <a:spcBef>
                  <a:spcPct val="0"/>
                </a:spcBef>
                <a:spcAft>
                  <a:spcPct val="35000"/>
                </a:spcAft>
              </a:pPr>
              <a:r>
                <a:rPr lang="en-US" sz="1300" dirty="0" smtClean="0">
                  <a:solidFill>
                    <a:schemeClr val="tx2"/>
                  </a:solidFill>
                </a:rPr>
                <a:t>Sex</a:t>
              </a:r>
              <a:r>
                <a:rPr lang="en-US" sz="1300" dirty="0">
                  <a:solidFill>
                    <a:schemeClr val="tx2"/>
                  </a:solidFill>
                </a:rPr>
                <a:t>: male: </a:t>
              </a:r>
              <a:r>
                <a:rPr lang="en-US" sz="1300" b="1" dirty="0">
                  <a:solidFill>
                    <a:schemeClr val="tx2"/>
                  </a:solidFill>
                </a:rPr>
                <a:t>Value, Volume, # participants</a:t>
              </a:r>
            </a:p>
            <a:p>
              <a:pPr lvl="0" algn="ctr" defTabSz="577850">
                <a:lnSpc>
                  <a:spcPct val="90000"/>
                </a:lnSpc>
                <a:spcBef>
                  <a:spcPct val="0"/>
                </a:spcBef>
                <a:spcAft>
                  <a:spcPct val="35000"/>
                </a:spcAft>
              </a:pPr>
              <a:r>
                <a:rPr lang="en-US" sz="1300" dirty="0" smtClean="0">
                  <a:solidFill>
                    <a:schemeClr val="tx2"/>
                  </a:solidFill>
                </a:rPr>
                <a:t>Sex</a:t>
              </a:r>
              <a:r>
                <a:rPr lang="en-US" sz="1300" dirty="0">
                  <a:solidFill>
                    <a:schemeClr val="tx2"/>
                  </a:solidFill>
                </a:rPr>
                <a:t>: female: </a:t>
              </a:r>
              <a:r>
                <a:rPr lang="en-US" sz="1300" b="1" dirty="0">
                  <a:solidFill>
                    <a:schemeClr val="tx2"/>
                  </a:solidFill>
                </a:rPr>
                <a:t>Value, Volume, # participants</a:t>
              </a:r>
            </a:p>
            <a:p>
              <a:pPr lvl="0" algn="ctr" defTabSz="577850">
                <a:lnSpc>
                  <a:spcPct val="90000"/>
                </a:lnSpc>
                <a:spcBef>
                  <a:spcPct val="0"/>
                </a:spcBef>
                <a:spcAft>
                  <a:spcPct val="35000"/>
                </a:spcAft>
              </a:pPr>
              <a:r>
                <a:rPr lang="en-US" sz="1300" dirty="0" smtClean="0">
                  <a:solidFill>
                    <a:srgbClr val="00B050"/>
                  </a:solidFill>
                </a:rPr>
                <a:t>Age</a:t>
              </a:r>
              <a:r>
                <a:rPr lang="en-US" sz="1300" dirty="0">
                  <a:solidFill>
                    <a:srgbClr val="00B050"/>
                  </a:solidFill>
                </a:rPr>
                <a:t>: 15-29: </a:t>
              </a:r>
              <a:r>
                <a:rPr lang="en-US" sz="1300" b="1" dirty="0">
                  <a:solidFill>
                    <a:srgbClr val="00B050"/>
                  </a:solidFill>
                </a:rPr>
                <a:t>Value, Volume, # participants</a:t>
              </a:r>
            </a:p>
            <a:p>
              <a:pPr lvl="0" algn="ctr" defTabSz="577850">
                <a:lnSpc>
                  <a:spcPct val="90000"/>
                </a:lnSpc>
                <a:spcBef>
                  <a:spcPct val="0"/>
                </a:spcBef>
                <a:spcAft>
                  <a:spcPct val="35000"/>
                </a:spcAft>
              </a:pPr>
              <a:r>
                <a:rPr lang="en-US" sz="1300" dirty="0" smtClean="0">
                  <a:solidFill>
                    <a:srgbClr val="00B050"/>
                  </a:solidFill>
                </a:rPr>
                <a:t>Age: 30+: </a:t>
              </a:r>
              <a:r>
                <a:rPr lang="en-US" sz="1300" b="1" dirty="0">
                  <a:solidFill>
                    <a:srgbClr val="00B050"/>
                  </a:solidFill>
                </a:rPr>
                <a:t>Value, Volume, # participants</a:t>
              </a:r>
            </a:p>
            <a:p>
              <a:pPr lvl="0" algn="ctr" defTabSz="577850">
                <a:lnSpc>
                  <a:spcPct val="90000"/>
                </a:lnSpc>
                <a:spcBef>
                  <a:spcPct val="0"/>
                </a:spcBef>
                <a:spcAft>
                  <a:spcPct val="35000"/>
                </a:spcAft>
              </a:pPr>
              <a:endParaRPr lang="en-US" sz="1300" kern="1200" dirty="0"/>
            </a:p>
          </p:txBody>
        </p:sp>
        <p:sp>
          <p:nvSpPr>
            <p:cNvPr id="14" name="Freeform 13"/>
            <p:cNvSpPr/>
            <p:nvPr/>
          </p:nvSpPr>
          <p:spPr>
            <a:xfrm>
              <a:off x="6629402" y="2667004"/>
              <a:ext cx="1802029" cy="3657600"/>
            </a:xfrm>
            <a:custGeom>
              <a:avLst/>
              <a:gdLst>
                <a:gd name="connsiteX0" fmla="*/ 0 w 2259229"/>
                <a:gd name="connsiteY0" fmla="*/ 225923 h 2541728"/>
                <a:gd name="connsiteX1" fmla="*/ 225923 w 2259229"/>
                <a:gd name="connsiteY1" fmla="*/ 0 h 2541728"/>
                <a:gd name="connsiteX2" fmla="*/ 2033306 w 2259229"/>
                <a:gd name="connsiteY2" fmla="*/ 0 h 2541728"/>
                <a:gd name="connsiteX3" fmla="*/ 2259229 w 2259229"/>
                <a:gd name="connsiteY3" fmla="*/ 225923 h 2541728"/>
                <a:gd name="connsiteX4" fmla="*/ 2259229 w 2259229"/>
                <a:gd name="connsiteY4" fmla="*/ 2315805 h 2541728"/>
                <a:gd name="connsiteX5" fmla="*/ 2033306 w 2259229"/>
                <a:gd name="connsiteY5" fmla="*/ 2541728 h 2541728"/>
                <a:gd name="connsiteX6" fmla="*/ 225923 w 2259229"/>
                <a:gd name="connsiteY6" fmla="*/ 2541728 h 2541728"/>
                <a:gd name="connsiteX7" fmla="*/ 0 w 2259229"/>
                <a:gd name="connsiteY7" fmla="*/ 2315805 h 2541728"/>
                <a:gd name="connsiteX8" fmla="*/ 0 w 2259229"/>
                <a:gd name="connsiteY8" fmla="*/ 225923 h 254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29" h="2541728">
                  <a:moveTo>
                    <a:pt x="0" y="225923"/>
                  </a:moveTo>
                  <a:cubicBezTo>
                    <a:pt x="0" y="101149"/>
                    <a:pt x="101149" y="0"/>
                    <a:pt x="225923" y="0"/>
                  </a:cubicBezTo>
                  <a:lnTo>
                    <a:pt x="2033306" y="0"/>
                  </a:lnTo>
                  <a:cubicBezTo>
                    <a:pt x="2158080" y="0"/>
                    <a:pt x="2259229" y="101149"/>
                    <a:pt x="2259229" y="225923"/>
                  </a:cubicBezTo>
                  <a:lnTo>
                    <a:pt x="2259229" y="2315805"/>
                  </a:lnTo>
                  <a:cubicBezTo>
                    <a:pt x="2259229" y="2440579"/>
                    <a:pt x="2158080" y="2541728"/>
                    <a:pt x="2033306" y="2541728"/>
                  </a:cubicBezTo>
                  <a:lnTo>
                    <a:pt x="225923" y="2541728"/>
                  </a:lnTo>
                  <a:cubicBezTo>
                    <a:pt x="101149" y="2541728"/>
                    <a:pt x="0" y="2440579"/>
                    <a:pt x="0" y="2315805"/>
                  </a:cubicBezTo>
                  <a:lnTo>
                    <a:pt x="0" y="22592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2681" tIns="82681" rIns="82681" bIns="82681" numCol="1" spcCol="1270" anchor="ctr" anchorCtr="0">
              <a:noAutofit/>
            </a:bodyPr>
            <a:lstStyle/>
            <a:p>
              <a:pPr algn="ctr" defTabSz="577850">
                <a:lnSpc>
                  <a:spcPct val="90000"/>
                </a:lnSpc>
                <a:spcBef>
                  <a:spcPct val="0"/>
                </a:spcBef>
                <a:spcAft>
                  <a:spcPct val="35000"/>
                </a:spcAft>
              </a:pPr>
              <a:r>
                <a:rPr lang="en-US" sz="1400" b="1" dirty="0" smtClean="0">
                  <a:solidFill>
                    <a:srgbClr val="000000"/>
                  </a:solidFill>
                </a:rPr>
                <a:t>Firm: </a:t>
              </a:r>
            </a:p>
            <a:p>
              <a:pPr algn="ctr" defTabSz="577850">
                <a:lnSpc>
                  <a:spcPct val="90000"/>
                </a:lnSpc>
                <a:spcBef>
                  <a:spcPct val="0"/>
                </a:spcBef>
                <a:spcAft>
                  <a:spcPct val="35000"/>
                </a:spcAft>
              </a:pPr>
              <a:r>
                <a:rPr lang="en-US" sz="1400" b="1" dirty="0" smtClean="0">
                  <a:solidFill>
                    <a:srgbClr val="000000"/>
                  </a:solidFill>
                </a:rPr>
                <a:t>Small &amp; medium enterprise</a:t>
              </a:r>
            </a:p>
            <a:p>
              <a:pPr lvl="0" algn="ctr" defTabSz="577850">
                <a:lnSpc>
                  <a:spcPct val="90000"/>
                </a:lnSpc>
                <a:spcBef>
                  <a:spcPct val="0"/>
                </a:spcBef>
                <a:spcAft>
                  <a:spcPct val="35000"/>
                </a:spcAft>
              </a:pPr>
              <a:r>
                <a:rPr lang="en-US" sz="1300" dirty="0"/>
                <a:t> </a:t>
              </a:r>
              <a:r>
                <a:rPr lang="en-US" sz="1300" dirty="0">
                  <a:solidFill>
                    <a:schemeClr val="tx2"/>
                  </a:solidFill>
                </a:rPr>
                <a:t>Sex: male: </a:t>
              </a:r>
              <a:r>
                <a:rPr lang="en-US" sz="1300" b="1" dirty="0">
                  <a:solidFill>
                    <a:schemeClr val="tx2"/>
                  </a:solidFill>
                </a:rPr>
                <a:t>Value, # </a:t>
              </a:r>
              <a:r>
                <a:rPr lang="en-US" sz="1300" b="1" dirty="0" smtClean="0">
                  <a:solidFill>
                    <a:schemeClr val="tx2"/>
                  </a:solidFill>
                </a:rPr>
                <a:t>participant firms</a:t>
              </a:r>
              <a:endParaRPr lang="en-US" sz="1300" b="1" dirty="0">
                <a:solidFill>
                  <a:schemeClr val="tx2"/>
                </a:solidFill>
              </a:endParaRPr>
            </a:p>
            <a:p>
              <a:pPr lvl="0" algn="ctr" defTabSz="577850">
                <a:lnSpc>
                  <a:spcPct val="90000"/>
                </a:lnSpc>
                <a:spcBef>
                  <a:spcPct val="0"/>
                </a:spcBef>
                <a:spcAft>
                  <a:spcPct val="35000"/>
                </a:spcAft>
              </a:pPr>
              <a:r>
                <a:rPr lang="en-US" sz="1300" dirty="0">
                  <a:solidFill>
                    <a:schemeClr val="tx2"/>
                  </a:solidFill>
                </a:rPr>
                <a:t>Sex: female: </a:t>
              </a:r>
              <a:r>
                <a:rPr lang="en-US" sz="1300" b="1" dirty="0">
                  <a:solidFill>
                    <a:schemeClr val="tx2"/>
                  </a:solidFill>
                </a:rPr>
                <a:t>Value, # participant firms</a:t>
              </a:r>
            </a:p>
            <a:p>
              <a:pPr lvl="0" algn="ctr" defTabSz="577850">
                <a:lnSpc>
                  <a:spcPct val="90000"/>
                </a:lnSpc>
                <a:spcBef>
                  <a:spcPct val="0"/>
                </a:spcBef>
                <a:spcAft>
                  <a:spcPct val="35000"/>
                </a:spcAft>
              </a:pPr>
              <a:r>
                <a:rPr lang="en-US" sz="1300" dirty="0">
                  <a:solidFill>
                    <a:schemeClr val="tx2"/>
                  </a:solidFill>
                </a:rPr>
                <a:t>Sex: mixed: </a:t>
              </a:r>
              <a:r>
                <a:rPr lang="en-US" sz="1300" b="1" dirty="0">
                  <a:solidFill>
                    <a:schemeClr val="tx2"/>
                  </a:solidFill>
                </a:rPr>
                <a:t>Value, # participant firms</a:t>
              </a:r>
            </a:p>
            <a:p>
              <a:pPr lvl="0" algn="ctr" defTabSz="577850">
                <a:lnSpc>
                  <a:spcPct val="90000"/>
                </a:lnSpc>
                <a:spcBef>
                  <a:spcPct val="0"/>
                </a:spcBef>
                <a:spcAft>
                  <a:spcPct val="35000"/>
                </a:spcAft>
              </a:pPr>
              <a:r>
                <a:rPr lang="en-US" sz="1300" dirty="0">
                  <a:solidFill>
                    <a:srgbClr val="00B050"/>
                  </a:solidFill>
                </a:rPr>
                <a:t>Age: 15-29: : </a:t>
              </a:r>
              <a:r>
                <a:rPr lang="en-US" sz="1300" b="1" dirty="0">
                  <a:solidFill>
                    <a:srgbClr val="00B050"/>
                  </a:solidFill>
                </a:rPr>
                <a:t>Value, # participant firms</a:t>
              </a:r>
            </a:p>
            <a:p>
              <a:pPr lvl="0" algn="ctr" defTabSz="577850">
                <a:lnSpc>
                  <a:spcPct val="90000"/>
                </a:lnSpc>
                <a:spcBef>
                  <a:spcPct val="0"/>
                </a:spcBef>
                <a:spcAft>
                  <a:spcPct val="35000"/>
                </a:spcAft>
              </a:pPr>
              <a:r>
                <a:rPr lang="en-US" sz="1300" dirty="0">
                  <a:solidFill>
                    <a:srgbClr val="00B050"/>
                  </a:solidFill>
                </a:rPr>
                <a:t>Age: 30+: : </a:t>
              </a:r>
              <a:r>
                <a:rPr lang="en-US" sz="1300" b="1" dirty="0">
                  <a:solidFill>
                    <a:srgbClr val="00B050"/>
                  </a:solidFill>
                </a:rPr>
                <a:t>Value, # participant firms</a:t>
              </a:r>
            </a:p>
            <a:p>
              <a:pPr algn="ctr" defTabSz="577850">
                <a:lnSpc>
                  <a:spcPct val="90000"/>
                </a:lnSpc>
                <a:spcBef>
                  <a:spcPct val="0"/>
                </a:spcBef>
                <a:spcAft>
                  <a:spcPct val="35000"/>
                </a:spcAft>
              </a:pPr>
              <a:r>
                <a:rPr lang="en-US" sz="1300" dirty="0">
                  <a:solidFill>
                    <a:srgbClr val="00B050"/>
                  </a:solidFill>
                </a:rPr>
                <a:t>Age: mixed: : </a:t>
              </a:r>
              <a:r>
                <a:rPr lang="en-US" sz="1300" b="1" dirty="0">
                  <a:solidFill>
                    <a:srgbClr val="00B050"/>
                  </a:solidFill>
                </a:rPr>
                <a:t>Value, # participant </a:t>
              </a:r>
              <a:r>
                <a:rPr lang="en-US" sz="1300" b="1" dirty="0" smtClean="0">
                  <a:solidFill>
                    <a:srgbClr val="00B050"/>
                  </a:solidFill>
                </a:rPr>
                <a:t>firms</a:t>
              </a:r>
              <a:endParaRPr lang="en-US" sz="1300" b="1" dirty="0">
                <a:solidFill>
                  <a:srgbClr val="00B050"/>
                </a:solidFill>
              </a:endParaRPr>
            </a:p>
          </p:txBody>
        </p:sp>
      </p:grpSp>
      <p:sp>
        <p:nvSpPr>
          <p:cNvPr id="3" name="Slide Number Placeholder 2"/>
          <p:cNvSpPr>
            <a:spLocks noGrp="1"/>
          </p:cNvSpPr>
          <p:nvPr>
            <p:ph type="sldNum" sz="quarter" idx="12"/>
          </p:nvPr>
        </p:nvSpPr>
        <p:spPr/>
        <p:txBody>
          <a:bodyPr/>
          <a:lstStyle/>
          <a:p>
            <a:fld id="{2680167F-CB3B-4B4D-AF6D-A71750A3E1A0}" type="slidenum">
              <a:rPr lang="en-US" smtClean="0"/>
              <a:t>19</a:t>
            </a:fld>
            <a:endParaRPr lang="en-US"/>
          </a:p>
        </p:txBody>
      </p:sp>
      <p:sp>
        <p:nvSpPr>
          <p:cNvPr id="16" name="Freeform 15"/>
          <p:cNvSpPr/>
          <p:nvPr/>
        </p:nvSpPr>
        <p:spPr>
          <a:xfrm>
            <a:off x="4800600" y="2667000"/>
            <a:ext cx="1676400" cy="3657600"/>
          </a:xfrm>
          <a:custGeom>
            <a:avLst/>
            <a:gdLst>
              <a:gd name="connsiteX0" fmla="*/ 0 w 2259229"/>
              <a:gd name="connsiteY0" fmla="*/ 174170 h 1741701"/>
              <a:gd name="connsiteX1" fmla="*/ 174170 w 2259229"/>
              <a:gd name="connsiteY1" fmla="*/ 0 h 1741701"/>
              <a:gd name="connsiteX2" fmla="*/ 2085059 w 2259229"/>
              <a:gd name="connsiteY2" fmla="*/ 0 h 1741701"/>
              <a:gd name="connsiteX3" fmla="*/ 2259229 w 2259229"/>
              <a:gd name="connsiteY3" fmla="*/ 174170 h 1741701"/>
              <a:gd name="connsiteX4" fmla="*/ 2259229 w 2259229"/>
              <a:gd name="connsiteY4" fmla="*/ 1567531 h 1741701"/>
              <a:gd name="connsiteX5" fmla="*/ 2085059 w 2259229"/>
              <a:gd name="connsiteY5" fmla="*/ 1741701 h 1741701"/>
              <a:gd name="connsiteX6" fmla="*/ 174170 w 2259229"/>
              <a:gd name="connsiteY6" fmla="*/ 1741701 h 1741701"/>
              <a:gd name="connsiteX7" fmla="*/ 0 w 2259229"/>
              <a:gd name="connsiteY7" fmla="*/ 1567531 h 1741701"/>
              <a:gd name="connsiteX8" fmla="*/ 0 w 2259229"/>
              <a:gd name="connsiteY8" fmla="*/ 174170 h 174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29" h="1741701">
                <a:moveTo>
                  <a:pt x="0" y="174170"/>
                </a:moveTo>
                <a:cubicBezTo>
                  <a:pt x="0" y="77979"/>
                  <a:pt x="77979" y="0"/>
                  <a:pt x="174170" y="0"/>
                </a:cubicBezTo>
                <a:lnTo>
                  <a:pt x="2085059" y="0"/>
                </a:lnTo>
                <a:cubicBezTo>
                  <a:pt x="2181250" y="0"/>
                  <a:pt x="2259229" y="77979"/>
                  <a:pt x="2259229" y="174170"/>
                </a:cubicBezTo>
                <a:lnTo>
                  <a:pt x="2259229" y="1567531"/>
                </a:lnTo>
                <a:cubicBezTo>
                  <a:pt x="2259229" y="1663722"/>
                  <a:pt x="2181250" y="1741701"/>
                  <a:pt x="2085059" y="1741701"/>
                </a:cubicBezTo>
                <a:lnTo>
                  <a:pt x="174170" y="1741701"/>
                </a:lnTo>
                <a:cubicBezTo>
                  <a:pt x="77979" y="1741701"/>
                  <a:pt x="0" y="1663722"/>
                  <a:pt x="0" y="1567531"/>
                </a:cubicBezTo>
                <a:lnTo>
                  <a:pt x="0" y="17417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7523" tIns="67523" rIns="67523" bIns="67523" numCol="1" spcCol="1270" anchor="ctr" anchorCtr="0">
            <a:noAutofit/>
          </a:bodyPr>
          <a:lstStyle/>
          <a:p>
            <a:pPr algn="ctr" defTabSz="577850">
              <a:lnSpc>
                <a:spcPct val="90000"/>
              </a:lnSpc>
              <a:spcBef>
                <a:spcPct val="0"/>
              </a:spcBef>
              <a:spcAft>
                <a:spcPct val="35000"/>
              </a:spcAft>
            </a:pPr>
            <a:r>
              <a:rPr lang="en-US" sz="1400" b="1" dirty="0" smtClean="0">
                <a:solidFill>
                  <a:srgbClr val="000000"/>
                </a:solidFill>
              </a:rPr>
              <a:t>Firm: Microenterprise</a:t>
            </a:r>
            <a:endParaRPr lang="en-US" sz="1400" b="1" dirty="0">
              <a:solidFill>
                <a:srgbClr val="000000"/>
              </a:solidFill>
            </a:endParaRPr>
          </a:p>
          <a:p>
            <a:pPr lvl="0" algn="ctr" defTabSz="577850">
              <a:lnSpc>
                <a:spcPct val="90000"/>
              </a:lnSpc>
              <a:spcBef>
                <a:spcPct val="0"/>
              </a:spcBef>
              <a:spcAft>
                <a:spcPct val="35000"/>
              </a:spcAft>
            </a:pPr>
            <a:r>
              <a:rPr lang="en-US" sz="1300" kern="1200" dirty="0" smtClean="0"/>
              <a:t> </a:t>
            </a:r>
            <a:r>
              <a:rPr lang="en-US" sz="1300" dirty="0" smtClean="0">
                <a:solidFill>
                  <a:schemeClr val="tx2"/>
                </a:solidFill>
              </a:rPr>
              <a:t>Sex</a:t>
            </a:r>
            <a:r>
              <a:rPr lang="en-US" sz="1300" dirty="0">
                <a:solidFill>
                  <a:schemeClr val="tx2"/>
                </a:solidFill>
              </a:rPr>
              <a:t>: male: </a:t>
            </a:r>
            <a:r>
              <a:rPr lang="en-US" sz="1300" b="1" dirty="0" smtClean="0">
                <a:solidFill>
                  <a:schemeClr val="tx2"/>
                </a:solidFill>
              </a:rPr>
              <a:t>Value, </a:t>
            </a:r>
            <a:r>
              <a:rPr lang="en-US" sz="1300" b="1" dirty="0">
                <a:solidFill>
                  <a:schemeClr val="tx2"/>
                </a:solidFill>
              </a:rPr>
              <a:t># </a:t>
            </a:r>
            <a:r>
              <a:rPr lang="en-US" sz="1300" b="1" dirty="0" smtClean="0">
                <a:solidFill>
                  <a:schemeClr val="tx2"/>
                </a:solidFill>
              </a:rPr>
              <a:t>participant firms</a:t>
            </a:r>
            <a:endParaRPr lang="en-US" sz="1300" b="1" dirty="0">
              <a:solidFill>
                <a:schemeClr val="tx2"/>
              </a:solidFill>
            </a:endParaRPr>
          </a:p>
          <a:p>
            <a:pPr lvl="0" algn="ctr" defTabSz="577850">
              <a:lnSpc>
                <a:spcPct val="90000"/>
              </a:lnSpc>
              <a:spcBef>
                <a:spcPct val="0"/>
              </a:spcBef>
              <a:spcAft>
                <a:spcPct val="35000"/>
              </a:spcAft>
            </a:pPr>
            <a:r>
              <a:rPr lang="en-US" sz="1300" dirty="0" smtClean="0">
                <a:solidFill>
                  <a:schemeClr val="tx2"/>
                </a:solidFill>
              </a:rPr>
              <a:t>Sex</a:t>
            </a:r>
            <a:r>
              <a:rPr lang="en-US" sz="1300" dirty="0">
                <a:solidFill>
                  <a:schemeClr val="tx2"/>
                </a:solidFill>
              </a:rPr>
              <a:t>: female: </a:t>
            </a:r>
            <a:r>
              <a:rPr lang="en-US" sz="1300" b="1" dirty="0" smtClean="0">
                <a:solidFill>
                  <a:schemeClr val="tx2"/>
                </a:solidFill>
              </a:rPr>
              <a:t>Value, </a:t>
            </a:r>
            <a:r>
              <a:rPr lang="en-US" sz="1300" b="1" dirty="0">
                <a:solidFill>
                  <a:schemeClr val="tx2"/>
                </a:solidFill>
              </a:rPr>
              <a:t># </a:t>
            </a:r>
            <a:r>
              <a:rPr lang="en-US" sz="1300" b="1" dirty="0" smtClean="0">
                <a:solidFill>
                  <a:schemeClr val="tx2"/>
                </a:solidFill>
              </a:rPr>
              <a:t>participant firms</a:t>
            </a:r>
          </a:p>
          <a:p>
            <a:pPr lvl="0" algn="ctr" defTabSz="577850">
              <a:lnSpc>
                <a:spcPct val="90000"/>
              </a:lnSpc>
              <a:spcBef>
                <a:spcPct val="0"/>
              </a:spcBef>
              <a:spcAft>
                <a:spcPct val="35000"/>
              </a:spcAft>
            </a:pPr>
            <a:r>
              <a:rPr lang="en-US" sz="1300" dirty="0" smtClean="0">
                <a:solidFill>
                  <a:schemeClr val="tx2"/>
                </a:solidFill>
              </a:rPr>
              <a:t>Sex: mixed: </a:t>
            </a:r>
            <a:r>
              <a:rPr lang="en-US" sz="1300" b="1" dirty="0" smtClean="0">
                <a:solidFill>
                  <a:schemeClr val="tx2"/>
                </a:solidFill>
              </a:rPr>
              <a:t>Value, # participant firms</a:t>
            </a:r>
            <a:endParaRPr lang="en-US" sz="1300" b="1" dirty="0">
              <a:solidFill>
                <a:schemeClr val="tx2"/>
              </a:solidFill>
            </a:endParaRPr>
          </a:p>
          <a:p>
            <a:pPr lvl="0" algn="ctr" defTabSz="577850">
              <a:lnSpc>
                <a:spcPct val="90000"/>
              </a:lnSpc>
              <a:spcBef>
                <a:spcPct val="0"/>
              </a:spcBef>
              <a:spcAft>
                <a:spcPct val="35000"/>
              </a:spcAft>
            </a:pPr>
            <a:r>
              <a:rPr lang="en-US" sz="1300" dirty="0" smtClean="0">
                <a:solidFill>
                  <a:srgbClr val="00B050"/>
                </a:solidFill>
              </a:rPr>
              <a:t>Age</a:t>
            </a:r>
            <a:r>
              <a:rPr lang="en-US" sz="1300" dirty="0">
                <a:solidFill>
                  <a:srgbClr val="00B050"/>
                </a:solidFill>
              </a:rPr>
              <a:t>: 15-29: : </a:t>
            </a:r>
            <a:r>
              <a:rPr lang="en-US" sz="1300" b="1" dirty="0">
                <a:solidFill>
                  <a:srgbClr val="00B050"/>
                </a:solidFill>
              </a:rPr>
              <a:t>Value, </a:t>
            </a:r>
            <a:r>
              <a:rPr lang="en-US" sz="1300" b="1" dirty="0" smtClean="0">
                <a:solidFill>
                  <a:srgbClr val="00B050"/>
                </a:solidFill>
              </a:rPr>
              <a:t># participant firms</a:t>
            </a:r>
            <a:endParaRPr lang="en-US" sz="1300" b="1" dirty="0">
              <a:solidFill>
                <a:srgbClr val="00B050"/>
              </a:solidFill>
            </a:endParaRPr>
          </a:p>
          <a:p>
            <a:pPr lvl="0" algn="ctr" defTabSz="577850">
              <a:lnSpc>
                <a:spcPct val="90000"/>
              </a:lnSpc>
              <a:spcBef>
                <a:spcPct val="0"/>
              </a:spcBef>
              <a:spcAft>
                <a:spcPct val="35000"/>
              </a:spcAft>
            </a:pPr>
            <a:r>
              <a:rPr lang="en-US" sz="1300" dirty="0" smtClean="0">
                <a:solidFill>
                  <a:srgbClr val="00B050"/>
                </a:solidFill>
              </a:rPr>
              <a:t>Age: 30+</a:t>
            </a:r>
            <a:r>
              <a:rPr lang="en-US" sz="1300" dirty="0">
                <a:solidFill>
                  <a:srgbClr val="00B050"/>
                </a:solidFill>
              </a:rPr>
              <a:t>: : </a:t>
            </a:r>
            <a:r>
              <a:rPr lang="en-US" sz="1300" b="1" dirty="0" smtClean="0">
                <a:solidFill>
                  <a:srgbClr val="00B050"/>
                </a:solidFill>
              </a:rPr>
              <a:t>Value, </a:t>
            </a:r>
            <a:r>
              <a:rPr lang="en-US" sz="1300" b="1" dirty="0">
                <a:solidFill>
                  <a:srgbClr val="00B050"/>
                </a:solidFill>
              </a:rPr>
              <a:t># </a:t>
            </a:r>
            <a:r>
              <a:rPr lang="en-US" sz="1300" b="1" dirty="0" smtClean="0">
                <a:solidFill>
                  <a:srgbClr val="00B050"/>
                </a:solidFill>
              </a:rPr>
              <a:t>participant firms</a:t>
            </a:r>
            <a:endParaRPr lang="en-US" sz="1300" b="1" dirty="0">
              <a:solidFill>
                <a:srgbClr val="00B050"/>
              </a:solidFill>
            </a:endParaRPr>
          </a:p>
          <a:p>
            <a:pPr algn="ctr" defTabSz="577850">
              <a:lnSpc>
                <a:spcPct val="90000"/>
              </a:lnSpc>
              <a:spcBef>
                <a:spcPct val="0"/>
              </a:spcBef>
              <a:spcAft>
                <a:spcPct val="35000"/>
              </a:spcAft>
            </a:pPr>
            <a:r>
              <a:rPr lang="en-US" sz="1300" dirty="0">
                <a:solidFill>
                  <a:srgbClr val="00B050"/>
                </a:solidFill>
              </a:rPr>
              <a:t>Age: </a:t>
            </a:r>
            <a:r>
              <a:rPr lang="en-US" sz="1300" dirty="0" smtClean="0">
                <a:solidFill>
                  <a:srgbClr val="00B050"/>
                </a:solidFill>
              </a:rPr>
              <a:t>mixed: </a:t>
            </a:r>
            <a:r>
              <a:rPr lang="en-US" sz="1300" dirty="0">
                <a:solidFill>
                  <a:srgbClr val="00B050"/>
                </a:solidFill>
              </a:rPr>
              <a:t>: </a:t>
            </a:r>
            <a:r>
              <a:rPr lang="en-US" sz="1300" b="1" dirty="0">
                <a:solidFill>
                  <a:srgbClr val="00B050"/>
                </a:solidFill>
              </a:rPr>
              <a:t>Value, # </a:t>
            </a:r>
            <a:r>
              <a:rPr lang="en-US" sz="1300" b="1" dirty="0" smtClean="0">
                <a:solidFill>
                  <a:srgbClr val="00B050"/>
                </a:solidFill>
              </a:rPr>
              <a:t>participant firms</a:t>
            </a:r>
            <a:endParaRPr lang="en-US" sz="1300" b="1" dirty="0">
              <a:solidFill>
                <a:srgbClr val="00B050"/>
              </a:solidFill>
            </a:endParaRPr>
          </a:p>
          <a:p>
            <a:pPr lvl="0" algn="ctr" defTabSz="577850">
              <a:lnSpc>
                <a:spcPct val="90000"/>
              </a:lnSpc>
              <a:spcBef>
                <a:spcPct val="0"/>
              </a:spcBef>
              <a:spcAft>
                <a:spcPct val="35000"/>
              </a:spcAft>
            </a:pPr>
            <a:endParaRPr lang="en-US" sz="1300" kern="1200" dirty="0"/>
          </a:p>
        </p:txBody>
      </p:sp>
    </p:spTree>
    <p:extLst>
      <p:ext uri="{BB962C8B-B14F-4D97-AF65-F5344CB8AC3E}">
        <p14:creationId xmlns:p14="http://schemas.microsoft.com/office/powerpoint/2010/main" val="3561849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54FB26FE-24AA-4E7F-87BD-B9C8E2CC1A8C}"/>
              </a:ext>
            </a:extLst>
          </p:cNvPr>
          <p:cNvSpPr>
            <a:spLocks noGrp="1"/>
          </p:cNvSpPr>
          <p:nvPr>
            <p:ph type="title"/>
          </p:nvPr>
        </p:nvSpPr>
        <p:spPr>
          <a:xfrm>
            <a:off x="457200" y="228600"/>
            <a:ext cx="8229600" cy="1143000"/>
          </a:xfrm>
        </p:spPr>
        <p:txBody>
          <a:bodyPr/>
          <a:lstStyle/>
          <a:p>
            <a:r>
              <a:rPr lang="en-US" altLang="en-US" dirty="0"/>
              <a:t>Feed the Future MEL Webinar Series</a:t>
            </a:r>
          </a:p>
        </p:txBody>
      </p:sp>
      <p:sp>
        <p:nvSpPr>
          <p:cNvPr id="37891" name="Content Placeholder 2">
            <a:extLst>
              <a:ext uri="{FF2B5EF4-FFF2-40B4-BE49-F238E27FC236}">
                <a16:creationId xmlns:a16="http://schemas.microsoft.com/office/drawing/2014/main" xmlns="" id="{89055B62-4965-4CBD-973E-984A70BAB23F}"/>
              </a:ext>
            </a:extLst>
          </p:cNvPr>
          <p:cNvSpPr>
            <a:spLocks noGrp="1"/>
          </p:cNvSpPr>
          <p:nvPr>
            <p:ph idx="1"/>
          </p:nvPr>
        </p:nvSpPr>
        <p:spPr>
          <a:xfrm>
            <a:off x="457200" y="1295400"/>
            <a:ext cx="8229600" cy="4724400"/>
          </a:xfrm>
        </p:spPr>
        <p:txBody>
          <a:bodyPr>
            <a:normAutofit lnSpcReduction="10000"/>
          </a:bodyPr>
          <a:lstStyle/>
          <a:p>
            <a:pPr>
              <a:spcAft>
                <a:spcPts val="600"/>
              </a:spcAft>
            </a:pPr>
            <a:r>
              <a:rPr lang="en-US" altLang="en-US" sz="2200" b="1" u="sng" dirty="0">
                <a:hlinkClick r:id="rId3"/>
              </a:rPr>
              <a:t>Intro to the MEL System</a:t>
            </a:r>
            <a:r>
              <a:rPr lang="en-US" altLang="en-US" sz="2200" dirty="0"/>
              <a:t> </a:t>
            </a:r>
            <a:r>
              <a:rPr lang="en-US" altLang="en-US" sz="2200" dirty="0" smtClean="0"/>
              <a:t>(recording available)</a:t>
            </a:r>
            <a:endParaRPr lang="en-US" altLang="en-US" sz="2200" dirty="0"/>
          </a:p>
          <a:p>
            <a:pPr>
              <a:spcAft>
                <a:spcPts val="600"/>
              </a:spcAft>
            </a:pPr>
            <a:r>
              <a:rPr lang="en-US" altLang="en-US" sz="2200" b="1" u="sng" dirty="0">
                <a:hlinkClick r:id="rId4"/>
              </a:rPr>
              <a:t>Standard Indicator Overview</a:t>
            </a:r>
            <a:r>
              <a:rPr lang="en-US" altLang="en-US" sz="2200" b="1" dirty="0"/>
              <a:t> </a:t>
            </a:r>
            <a:r>
              <a:rPr lang="en-US" altLang="en-US" sz="2200" dirty="0" smtClean="0"/>
              <a:t>(recording available)</a:t>
            </a:r>
            <a:endParaRPr lang="en-US" altLang="en-US" sz="2200" dirty="0"/>
          </a:p>
          <a:p>
            <a:pPr>
              <a:spcAft>
                <a:spcPts val="600"/>
              </a:spcAft>
            </a:pPr>
            <a:r>
              <a:rPr lang="en-US" altLang="en-US" sz="2200" b="1" dirty="0">
                <a:hlinkClick r:id="rId5"/>
              </a:rPr>
              <a:t>New </a:t>
            </a:r>
            <a:r>
              <a:rPr lang="en-US" altLang="en-US" sz="2200" b="1" dirty="0" smtClean="0">
                <a:hlinkClick r:id="rId5"/>
              </a:rPr>
              <a:t>Indicators: </a:t>
            </a:r>
            <a:r>
              <a:rPr lang="en-US" altLang="en-US" sz="2200" b="1" dirty="0">
                <a:hlinkClick r:id="rId5"/>
              </a:rPr>
              <a:t>Application of improved practices and </a:t>
            </a:r>
            <a:r>
              <a:rPr lang="en-US" altLang="en-US" sz="2200" b="1" dirty="0" smtClean="0">
                <a:hlinkClick r:id="rId5"/>
              </a:rPr>
              <a:t>technologies</a:t>
            </a:r>
            <a:r>
              <a:rPr lang="en-US" altLang="en-US" sz="2200" b="1" dirty="0" smtClean="0"/>
              <a:t> </a:t>
            </a:r>
            <a:r>
              <a:rPr lang="en-US" altLang="en-US" sz="2200" dirty="0" smtClean="0"/>
              <a:t>(recording available)</a:t>
            </a:r>
            <a:endParaRPr lang="en-US" altLang="en-US" sz="2200" dirty="0"/>
          </a:p>
          <a:p>
            <a:pPr>
              <a:spcAft>
                <a:spcPts val="600"/>
              </a:spcAft>
            </a:pPr>
            <a:r>
              <a:rPr lang="en-US" altLang="en-US" sz="2200" b="1" dirty="0">
                <a:hlinkClick r:id="rId6"/>
              </a:rPr>
              <a:t>New Indicators: </a:t>
            </a:r>
            <a:r>
              <a:rPr lang="en-US" altLang="en-US" sz="2200" b="1" dirty="0" smtClean="0">
                <a:hlinkClick r:id="rId6"/>
              </a:rPr>
              <a:t>Sales, finance, and investment</a:t>
            </a:r>
            <a:r>
              <a:rPr lang="en-US" altLang="en-US" sz="2200" b="1" dirty="0" smtClean="0"/>
              <a:t> </a:t>
            </a:r>
            <a:r>
              <a:rPr lang="en-US" altLang="en-US" sz="2200" dirty="0" smtClean="0"/>
              <a:t>– </a:t>
            </a:r>
            <a:r>
              <a:rPr lang="en-US" altLang="en-US" sz="2200" b="1" dirty="0" smtClean="0"/>
              <a:t>Today!</a:t>
            </a:r>
            <a:endParaRPr lang="en-US" altLang="en-US" sz="2200" b="1" dirty="0"/>
          </a:p>
          <a:p>
            <a:pPr>
              <a:spcAft>
                <a:spcPts val="600"/>
              </a:spcAft>
            </a:pPr>
            <a:r>
              <a:rPr lang="en-US" altLang="en-US" sz="2200" dirty="0" smtClean="0"/>
              <a:t>New Indicators: </a:t>
            </a:r>
            <a:r>
              <a:rPr lang="en-US" altLang="en-US" sz="2200" dirty="0"/>
              <a:t>Yield and geospatial</a:t>
            </a:r>
          </a:p>
          <a:p>
            <a:pPr>
              <a:spcAft>
                <a:spcPts val="600"/>
              </a:spcAft>
            </a:pPr>
            <a:r>
              <a:rPr lang="en-US" altLang="en-US" sz="2200" dirty="0" smtClean="0"/>
              <a:t>New Indicators: Gender</a:t>
            </a:r>
          </a:p>
          <a:p>
            <a:pPr>
              <a:spcAft>
                <a:spcPts val="600"/>
              </a:spcAft>
            </a:pPr>
            <a:r>
              <a:rPr lang="en-US" altLang="en-US" sz="2200" dirty="0" smtClean="0"/>
              <a:t>Nutrition Indicators</a:t>
            </a:r>
            <a:endParaRPr lang="en-US" altLang="en-US" sz="2200" dirty="0"/>
          </a:p>
          <a:p>
            <a:pPr>
              <a:spcAft>
                <a:spcPts val="600"/>
              </a:spcAft>
            </a:pPr>
            <a:r>
              <a:rPr lang="en-US" altLang="en-US" sz="2200" dirty="0"/>
              <a:t>Learning Agenda</a:t>
            </a:r>
          </a:p>
          <a:p>
            <a:pPr>
              <a:spcAft>
                <a:spcPts val="600"/>
              </a:spcAft>
            </a:pPr>
            <a:r>
              <a:rPr lang="en-US" altLang="en-US" sz="2200" dirty="0"/>
              <a:t>Market Systems Measurement</a:t>
            </a:r>
          </a:p>
          <a:p>
            <a:pPr>
              <a:spcAft>
                <a:spcPts val="600"/>
              </a:spcAft>
            </a:pPr>
            <a:r>
              <a:rPr lang="en-US" altLang="en-US" sz="2200" dirty="0"/>
              <a:t>Annual FTFMS users webinar</a:t>
            </a:r>
          </a:p>
        </p:txBody>
      </p:sp>
      <p:pic>
        <p:nvPicPr>
          <p:cNvPr id="5" name="Picture 4"/>
          <p:cNvPicPr>
            <a:picLocks noChangeAspect="1"/>
          </p:cNvPicPr>
          <p:nvPr/>
        </p:nvPicPr>
        <p:blipFill>
          <a:blip r:embed="rId7"/>
          <a:stretch>
            <a:fillRect/>
          </a:stretch>
        </p:blipFill>
        <p:spPr>
          <a:xfrm>
            <a:off x="5503334" y="4267200"/>
            <a:ext cx="3141132" cy="176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2680167F-CB3B-4B4D-AF6D-A71750A3E1A0}" type="slidenum">
              <a:rPr lang="en-US" smtClean="0"/>
              <a:t>2</a:t>
            </a:fld>
            <a:endParaRPr lang="en-US"/>
          </a:p>
        </p:txBody>
      </p:sp>
    </p:spTree>
    <p:extLst>
      <p:ext uri="{BB962C8B-B14F-4D97-AF65-F5344CB8AC3E}">
        <p14:creationId xmlns:p14="http://schemas.microsoft.com/office/powerpoint/2010/main" val="4025083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EG.3.2-26 Value of annual sales of farms and firms…cont.</a:t>
            </a:r>
            <a:endParaRPr lang="en-US" sz="3000" dirty="0"/>
          </a:p>
        </p:txBody>
      </p:sp>
      <p:sp>
        <p:nvSpPr>
          <p:cNvPr id="3" name="Content Placeholder 2"/>
          <p:cNvSpPr>
            <a:spLocks noGrp="1"/>
          </p:cNvSpPr>
          <p:nvPr>
            <p:ph idx="1"/>
          </p:nvPr>
        </p:nvSpPr>
        <p:spPr/>
        <p:txBody>
          <a:bodyPr>
            <a:normAutofit fontScale="92500" lnSpcReduction="20000"/>
          </a:bodyPr>
          <a:lstStyle/>
          <a:p>
            <a:r>
              <a:rPr lang="en-US" dirty="0" smtClean="0"/>
              <a:t>Approach to collecting: </a:t>
            </a:r>
          </a:p>
          <a:p>
            <a:pPr lvl="1"/>
            <a:r>
              <a:rPr lang="en-US" dirty="0" smtClean="0"/>
              <a:t>Participant farmers and firms: census of all participants, </a:t>
            </a:r>
            <a:r>
              <a:rPr lang="en-US" dirty="0" smtClean="0">
                <a:solidFill>
                  <a:srgbClr val="000000"/>
                </a:solidFill>
              </a:rPr>
              <a:t>farm and </a:t>
            </a:r>
            <a:r>
              <a:rPr lang="en-US" dirty="0" smtClean="0"/>
              <a:t>firm records</a:t>
            </a:r>
            <a:endParaRPr lang="en-US" strike="sngStrike" dirty="0"/>
          </a:p>
          <a:p>
            <a:pPr lvl="1"/>
            <a:r>
              <a:rPr lang="en-US" dirty="0" smtClean="0"/>
              <a:t>Participant farmers: sample based survey approach for participant producers in geographic area</a:t>
            </a:r>
          </a:p>
          <a:p>
            <a:pPr lvl="1"/>
            <a:r>
              <a:rPr lang="en-US" b="1" dirty="0" smtClean="0"/>
              <a:t>Some</a:t>
            </a:r>
            <a:r>
              <a:rPr lang="en-US" dirty="0" smtClean="0"/>
              <a:t> participant farmers: sales approach. If an assisted firm purchased from contract farms (e.g. contracted to grow certified seed), sales of the </a:t>
            </a:r>
            <a:r>
              <a:rPr lang="en-US" dirty="0" smtClean="0">
                <a:solidFill>
                  <a:srgbClr val="000000"/>
                </a:solidFill>
              </a:rPr>
              <a:t>certified seed from producers to the firms can be counted and reported as producer sales AND certified seed from firms to other producers can be counted and reported as firm sales</a:t>
            </a:r>
          </a:p>
          <a:p>
            <a:pPr lvl="1"/>
            <a:r>
              <a:rPr lang="en-US" dirty="0" smtClean="0"/>
              <a:t>Note</a:t>
            </a:r>
            <a:r>
              <a:rPr lang="en-US" dirty="0" smtClean="0">
                <a:solidFill>
                  <a:srgbClr val="000000"/>
                </a:solidFill>
              </a:rPr>
              <a:t>: The value of the same commodity at different points along the value chain e.g. harvested and improved/processed by different participants, can </a:t>
            </a:r>
            <a:r>
              <a:rPr lang="en-US" dirty="0" smtClean="0"/>
              <a:t>be counted more than once. </a:t>
            </a:r>
          </a:p>
        </p:txBody>
      </p:sp>
      <p:sp>
        <p:nvSpPr>
          <p:cNvPr id="4" name="Slide Number Placeholder 3"/>
          <p:cNvSpPr>
            <a:spLocks noGrp="1"/>
          </p:cNvSpPr>
          <p:nvPr>
            <p:ph type="sldNum" sz="quarter" idx="12"/>
          </p:nvPr>
        </p:nvSpPr>
        <p:spPr/>
        <p:txBody>
          <a:bodyPr/>
          <a:lstStyle/>
          <a:p>
            <a:fld id="{2680167F-CB3B-4B4D-AF6D-A71750A3E1A0}" type="slidenum">
              <a:rPr lang="en-US" smtClean="0"/>
              <a:t>20</a:t>
            </a:fld>
            <a:endParaRPr lang="en-US"/>
          </a:p>
        </p:txBody>
      </p:sp>
    </p:spTree>
    <p:extLst>
      <p:ext uri="{BB962C8B-B14F-4D97-AF65-F5344CB8AC3E}">
        <p14:creationId xmlns:p14="http://schemas.microsoft.com/office/powerpoint/2010/main" val="3359825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a:bodyPr>
          <a:lstStyle/>
          <a:p>
            <a:pPr algn="ctr"/>
            <a:r>
              <a:rPr lang="en-US" sz="4000" dirty="0" smtClean="0"/>
              <a:t>Your turn! </a:t>
            </a:r>
            <a:endParaRPr lang="en-US" sz="4000" dirty="0"/>
          </a:p>
        </p:txBody>
      </p:sp>
      <p:sp>
        <p:nvSpPr>
          <p:cNvPr id="4" name="Slide Number Placeholder 3"/>
          <p:cNvSpPr>
            <a:spLocks noGrp="1"/>
          </p:cNvSpPr>
          <p:nvPr>
            <p:ph type="sldNum" sz="quarter" idx="12"/>
          </p:nvPr>
        </p:nvSpPr>
        <p:spPr/>
        <p:txBody>
          <a:bodyPr/>
          <a:lstStyle/>
          <a:p>
            <a:fld id="{2680167F-CB3B-4B4D-AF6D-A71750A3E1A0}" type="slidenum">
              <a:rPr lang="en-US" smtClean="0"/>
              <a:t>21</a:t>
            </a:fld>
            <a:endParaRPr lang="en-US"/>
          </a:p>
        </p:txBody>
      </p:sp>
    </p:spTree>
    <p:extLst>
      <p:ext uri="{BB962C8B-B14F-4D97-AF65-F5344CB8AC3E}">
        <p14:creationId xmlns:p14="http://schemas.microsoft.com/office/powerpoint/2010/main" val="496852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197600"/>
            <a:ext cx="1905000" cy="381000"/>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381000" y="304800"/>
            <a:ext cx="8458200" cy="6324600"/>
          </a:xfrm>
        </p:spPr>
        <p:txBody>
          <a:bodyPr>
            <a:noAutofit/>
          </a:bodyPr>
          <a:lstStyle/>
          <a:p>
            <a:pPr marL="0" indent="0">
              <a:spcAft>
                <a:spcPts val="1200"/>
              </a:spcAft>
              <a:buNone/>
            </a:pPr>
            <a:r>
              <a:rPr lang="en-US" sz="2200" dirty="0" smtClean="0"/>
              <a:t>A </a:t>
            </a:r>
            <a:r>
              <a:rPr lang="en-US" sz="2200" dirty="0"/>
              <a:t>USG implementer is assisting a private laboratory (a medium-sized enterprise owned by a 50 year old male) to multiply and grow pest- and disease-resistant orange-fleshed sweet potato (OFSP) sprouts by providing capacity development and links to finance. </a:t>
            </a:r>
            <a:endParaRPr lang="en-US" sz="2200" dirty="0" smtClean="0"/>
          </a:p>
          <a:p>
            <a:pPr marL="0" indent="0">
              <a:spcAft>
                <a:spcPts val="1200"/>
              </a:spcAft>
              <a:buNone/>
            </a:pPr>
            <a:r>
              <a:rPr lang="en-US" sz="2200" dirty="0" smtClean="0"/>
              <a:t>In </a:t>
            </a:r>
            <a:r>
              <a:rPr lang="en-US" sz="2200" dirty="0"/>
              <a:t>the previous reporting year, the lab sold OFSP sprouts for a total of $10,000 to 8 </a:t>
            </a:r>
            <a:r>
              <a:rPr lang="en-US" sz="2200" dirty="0" err="1"/>
              <a:t>agrodealers</a:t>
            </a:r>
            <a:r>
              <a:rPr lang="en-US" sz="2200" dirty="0"/>
              <a:t>. </a:t>
            </a:r>
            <a:r>
              <a:rPr lang="en-US" sz="2200" dirty="0" smtClean="0"/>
              <a:t>With </a:t>
            </a:r>
            <a:r>
              <a:rPr lang="en-US" sz="2200" dirty="0"/>
              <a:t>the support of the implementer, these </a:t>
            </a:r>
            <a:r>
              <a:rPr lang="en-US" sz="2200" dirty="0" err="1"/>
              <a:t>agrodealers</a:t>
            </a:r>
            <a:r>
              <a:rPr lang="en-US" sz="2200" dirty="0"/>
              <a:t> - all women-owned single proprietor microenterprises who are youth - trained and contracted 25 female smallholder farmers who are youth to cultivate these sprouts to generate sweet potato cuttings. </a:t>
            </a:r>
            <a:endParaRPr lang="en-US" sz="2200" dirty="0" smtClean="0"/>
          </a:p>
          <a:p>
            <a:pPr marL="0" indent="0">
              <a:spcAft>
                <a:spcPts val="1200"/>
              </a:spcAft>
              <a:buNone/>
            </a:pPr>
            <a:r>
              <a:rPr lang="en-US" sz="2200" dirty="0" smtClean="0"/>
              <a:t>The </a:t>
            </a:r>
            <a:r>
              <a:rPr lang="en-US" sz="2200" dirty="0"/>
              <a:t>same </a:t>
            </a:r>
            <a:r>
              <a:rPr lang="en-US" sz="2200" dirty="0" err="1"/>
              <a:t>agrodealers</a:t>
            </a:r>
            <a:r>
              <a:rPr lang="en-US" sz="2200" dirty="0"/>
              <a:t> then purchased 10,000 bundles (each bundle contains 100 cuttings) for $22,500 from the 25 contract farmers in the current reporting year, and then sold the cuttings to sweet potato farmers in the current reporting year for $30,000, using SMS and radio advertisements to increase awareness on appropriate growing practices in the target area. </a:t>
            </a:r>
          </a:p>
          <a:p>
            <a:pPr marL="0" indent="0">
              <a:buNone/>
            </a:pPr>
            <a:endParaRPr lang="en-US" sz="2200" dirty="0"/>
          </a:p>
        </p:txBody>
      </p:sp>
      <p:sp>
        <p:nvSpPr>
          <p:cNvPr id="4" name="Slide Number Placeholder 3"/>
          <p:cNvSpPr>
            <a:spLocks noGrp="1"/>
          </p:cNvSpPr>
          <p:nvPr>
            <p:ph type="sldNum" sz="quarter" idx="12"/>
          </p:nvPr>
        </p:nvSpPr>
        <p:spPr/>
        <p:txBody>
          <a:bodyPr/>
          <a:lstStyle/>
          <a:p>
            <a:fld id="{2680167F-CB3B-4B4D-AF6D-A71750A3E1A0}" type="slidenum">
              <a:rPr lang="en-US" smtClean="0"/>
              <a:t>22</a:t>
            </a:fld>
            <a:endParaRPr lang="en-US"/>
          </a:p>
        </p:txBody>
      </p:sp>
    </p:spTree>
    <p:extLst>
      <p:ext uri="{BB962C8B-B14F-4D97-AF65-F5344CB8AC3E}">
        <p14:creationId xmlns:p14="http://schemas.microsoft.com/office/powerpoint/2010/main" val="2763063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03437"/>
            <a:ext cx="7886700" cy="1325563"/>
          </a:xfrm>
        </p:spPr>
        <p:txBody>
          <a:bodyPr>
            <a:noAutofit/>
          </a:bodyPr>
          <a:lstStyle/>
          <a:p>
            <a:r>
              <a:rPr lang="en-US" sz="3600" dirty="0"/>
              <a:t>EG.3.2-27 Value of agriculture-related financing accessed as a result of USG assistance [IM-level]</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23</a:t>
            </a:fld>
            <a:endParaRPr lang="en-US"/>
          </a:p>
        </p:txBody>
      </p:sp>
      <p:sp>
        <p:nvSpPr>
          <p:cNvPr id="5" name="TextBox 4"/>
          <p:cNvSpPr txBox="1"/>
          <p:nvPr/>
        </p:nvSpPr>
        <p:spPr>
          <a:xfrm>
            <a:off x="2971800" y="981045"/>
            <a:ext cx="3048000" cy="400110"/>
          </a:xfrm>
          <a:prstGeom prst="rect">
            <a:avLst/>
          </a:prstGeom>
          <a:solidFill>
            <a:srgbClr val="D37D28"/>
          </a:solidFill>
          <a:ln w="19050">
            <a:solidFill>
              <a:schemeClr val="bg1"/>
            </a:solidFill>
          </a:ln>
        </p:spPr>
        <p:txBody>
          <a:bodyPr wrap="square" rtlCol="0">
            <a:spAutoFit/>
          </a:bodyPr>
          <a:lstStyle/>
          <a:p>
            <a:pPr algn="ctr"/>
            <a:r>
              <a:rPr lang="en-US" sz="2000" b="1" dirty="0" smtClean="0">
                <a:solidFill>
                  <a:schemeClr val="bg1"/>
                </a:solidFill>
              </a:rPr>
              <a:t>INDICATOR</a:t>
            </a:r>
            <a:endParaRPr lang="en-US" sz="2000" b="1" dirty="0">
              <a:solidFill>
                <a:schemeClr val="bg1"/>
              </a:solidFill>
            </a:endParaRPr>
          </a:p>
        </p:txBody>
      </p:sp>
    </p:spTree>
    <p:extLst>
      <p:ext uri="{BB962C8B-B14F-4D97-AF65-F5344CB8AC3E}">
        <p14:creationId xmlns:p14="http://schemas.microsoft.com/office/powerpoint/2010/main" val="1406335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EG.3.2-27 Value of agriculture-related financing accessed as a result of USG assistance [IM-level]</a:t>
            </a:r>
            <a:endParaRPr lang="en-US" sz="2600" dirty="0"/>
          </a:p>
        </p:txBody>
      </p:sp>
      <p:sp>
        <p:nvSpPr>
          <p:cNvPr id="3" name="Content Placeholder 2"/>
          <p:cNvSpPr>
            <a:spLocks noGrp="1"/>
          </p:cNvSpPr>
          <p:nvPr>
            <p:ph idx="1"/>
          </p:nvPr>
        </p:nvSpPr>
        <p:spPr/>
        <p:txBody>
          <a:bodyPr>
            <a:normAutofit fontScale="92500" lnSpcReduction="20000"/>
          </a:bodyPr>
          <a:lstStyle/>
          <a:p>
            <a:pPr>
              <a:buFont typeface="Arial"/>
              <a:buChar char="•"/>
            </a:pPr>
            <a:r>
              <a:rPr lang="en-US" dirty="0">
                <a:solidFill>
                  <a:srgbClr val="000000"/>
                </a:solidFill>
              </a:rPr>
              <a:t>Captures </a:t>
            </a:r>
            <a:r>
              <a:rPr lang="en-US" b="1" dirty="0">
                <a:solidFill>
                  <a:srgbClr val="000000"/>
                </a:solidFill>
              </a:rPr>
              <a:t>debt</a:t>
            </a:r>
            <a:r>
              <a:rPr lang="en-US" dirty="0">
                <a:solidFill>
                  <a:srgbClr val="000000"/>
                </a:solidFill>
              </a:rPr>
              <a:t> (cash and in kind loans) and </a:t>
            </a:r>
            <a:r>
              <a:rPr lang="en-US" b="1" dirty="0">
                <a:solidFill>
                  <a:srgbClr val="000000"/>
                </a:solidFill>
              </a:rPr>
              <a:t>non-deb</a:t>
            </a:r>
            <a:r>
              <a:rPr lang="en-US" dirty="0">
                <a:solidFill>
                  <a:srgbClr val="000000"/>
                </a:solidFill>
              </a:rPr>
              <a:t>t (equity financing</a:t>
            </a:r>
            <a:r>
              <a:rPr lang="en-US" dirty="0" smtClean="0">
                <a:solidFill>
                  <a:srgbClr val="000000"/>
                </a:solidFill>
              </a:rPr>
              <a:t>)</a:t>
            </a:r>
          </a:p>
          <a:p>
            <a:pPr>
              <a:buFont typeface="Arial"/>
              <a:buChar char="•"/>
            </a:pPr>
            <a:r>
              <a:rPr lang="en-US" dirty="0" smtClean="0">
                <a:solidFill>
                  <a:srgbClr val="000000"/>
                </a:solidFill>
              </a:rPr>
              <a:t>USG assistance may consist of technical assistance, insurance coverage, guarantee provision, or other capacity-building or market-strengthening activities</a:t>
            </a:r>
          </a:p>
          <a:p>
            <a:pPr>
              <a:buFont typeface="Arial"/>
              <a:buChar char="•"/>
            </a:pPr>
            <a:r>
              <a:rPr lang="en-US" dirty="0" smtClean="0">
                <a:solidFill>
                  <a:srgbClr val="000000"/>
                </a:solidFill>
              </a:rPr>
              <a:t>Counts the amount of cash, non-cash and non debt financing </a:t>
            </a:r>
            <a:r>
              <a:rPr lang="en-US" u="sng" dirty="0" smtClean="0">
                <a:solidFill>
                  <a:srgbClr val="000000"/>
                </a:solidFill>
              </a:rPr>
              <a:t>disbursed to the participant </a:t>
            </a:r>
            <a:r>
              <a:rPr lang="en-US" dirty="0" smtClean="0">
                <a:solidFill>
                  <a:srgbClr val="000000"/>
                </a:solidFill>
              </a:rPr>
              <a:t>(not just financing committed)</a:t>
            </a:r>
          </a:p>
          <a:p>
            <a:pPr>
              <a:buFont typeface="Arial"/>
              <a:buChar char="•"/>
            </a:pPr>
            <a:r>
              <a:rPr lang="en-US" dirty="0" smtClean="0">
                <a:solidFill>
                  <a:srgbClr val="000000"/>
                </a:solidFill>
              </a:rPr>
              <a:t>Also counts the </a:t>
            </a:r>
            <a:r>
              <a:rPr lang="en-US" u="sng" dirty="0" smtClean="0">
                <a:solidFill>
                  <a:srgbClr val="000000"/>
                </a:solidFill>
              </a:rPr>
              <a:t>number of participants </a:t>
            </a:r>
            <a:r>
              <a:rPr lang="en-US" dirty="0" smtClean="0">
                <a:solidFill>
                  <a:srgbClr val="000000"/>
                </a:solidFill>
              </a:rPr>
              <a:t>accessing finance. Count each participant only once under each type of financing category (debt and non debt)</a:t>
            </a:r>
          </a:p>
          <a:p>
            <a:pPr>
              <a:buFont typeface="Arial"/>
              <a:buChar char="•"/>
            </a:pPr>
            <a:endParaRPr lang="en-US" dirty="0">
              <a:solidFill>
                <a:srgbClr val="000000"/>
              </a:solidFill>
            </a:endParaRPr>
          </a:p>
          <a:p>
            <a:pPr marL="0" indent="0">
              <a:spcBef>
                <a:spcPts val="600"/>
              </a:spcBef>
              <a:spcAft>
                <a:spcPts val="600"/>
              </a:spcAft>
              <a:buNone/>
            </a:pP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24</a:t>
            </a:fld>
            <a:endParaRPr lang="en-US"/>
          </a:p>
        </p:txBody>
      </p:sp>
    </p:spTree>
    <p:extLst>
      <p:ext uri="{BB962C8B-B14F-4D97-AF65-F5344CB8AC3E}">
        <p14:creationId xmlns:p14="http://schemas.microsoft.com/office/powerpoint/2010/main" val="3920901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EG.3.2-27 Value of agriculture-related financing accessed …</a:t>
            </a:r>
            <a:r>
              <a:rPr lang="en-US" dirty="0" err="1"/>
              <a:t>cont</a:t>
            </a:r>
            <a:endParaRPr lang="en-US" dirty="0"/>
          </a:p>
        </p:txBody>
      </p:sp>
      <p:sp>
        <p:nvSpPr>
          <p:cNvPr id="3" name="Content Placeholder 2"/>
          <p:cNvSpPr>
            <a:spLocks noGrp="1"/>
          </p:cNvSpPr>
          <p:nvPr>
            <p:ph idx="1"/>
          </p:nvPr>
        </p:nvSpPr>
        <p:spPr/>
        <p:txBody>
          <a:bodyPr/>
          <a:lstStyle/>
          <a:p>
            <a:r>
              <a:rPr lang="en-US" dirty="0" smtClean="0"/>
              <a:t>Debt financing: cash loans – count loans made by financial institutions (not by informal groups)</a:t>
            </a:r>
          </a:p>
          <a:p>
            <a:r>
              <a:rPr lang="en-US" dirty="0" smtClean="0"/>
              <a:t>Debt financing: non cash – in kind lending is the provision of services, inputs or other goods up front with payment usually in the form of product</a:t>
            </a:r>
          </a:p>
          <a:p>
            <a:r>
              <a:rPr lang="en-US" dirty="0" smtClean="0"/>
              <a:t>Non-debt financing: examples include equity, convertible debt, or other equity-like investments, and leasing </a:t>
            </a: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25</a:t>
            </a:fld>
            <a:endParaRPr lang="en-US"/>
          </a:p>
        </p:txBody>
      </p:sp>
    </p:spTree>
    <p:extLst>
      <p:ext uri="{BB962C8B-B14F-4D97-AF65-F5344CB8AC3E}">
        <p14:creationId xmlns:p14="http://schemas.microsoft.com/office/powerpoint/2010/main" val="67123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EG.3.2-27 Value of agriculture-related financing accessed </a:t>
            </a:r>
            <a:r>
              <a:rPr lang="en-US" dirty="0" smtClean="0"/>
              <a:t>…</a:t>
            </a:r>
            <a:r>
              <a:rPr lang="en-US" dirty="0" err="1" smtClean="0"/>
              <a:t>cont</a:t>
            </a:r>
            <a:endParaRPr lang="en-US" dirty="0"/>
          </a:p>
        </p:txBody>
      </p:sp>
      <p:sp>
        <p:nvSpPr>
          <p:cNvPr id="3" name="Content Placeholder 2"/>
          <p:cNvSpPr>
            <a:spLocks noGrp="1"/>
          </p:cNvSpPr>
          <p:nvPr>
            <p:ph idx="1"/>
          </p:nvPr>
        </p:nvSpPr>
        <p:spPr/>
        <p:txBody>
          <a:bodyPr/>
          <a:lstStyle/>
          <a:p>
            <a:r>
              <a:rPr lang="en-US" dirty="0">
                <a:solidFill>
                  <a:srgbClr val="000000"/>
                </a:solidFill>
              </a:rPr>
              <a:t>Disaggregates include: </a:t>
            </a:r>
            <a:endParaRPr lang="en-US" dirty="0" smtClean="0">
              <a:solidFill>
                <a:srgbClr val="000000"/>
              </a:solidFill>
            </a:endParaRPr>
          </a:p>
          <a:p>
            <a:pPr lvl="1"/>
            <a:r>
              <a:rPr lang="en-US" b="1" dirty="0">
                <a:solidFill>
                  <a:srgbClr val="000000"/>
                </a:solidFill>
              </a:rPr>
              <a:t>t</a:t>
            </a:r>
            <a:r>
              <a:rPr lang="en-US" b="1" dirty="0" smtClean="0">
                <a:solidFill>
                  <a:srgbClr val="000000"/>
                </a:solidFill>
              </a:rPr>
              <a:t>ype </a:t>
            </a:r>
            <a:r>
              <a:rPr lang="en-US" b="1" dirty="0">
                <a:solidFill>
                  <a:srgbClr val="000000"/>
                </a:solidFill>
              </a:rPr>
              <a:t>of financing </a:t>
            </a:r>
            <a:r>
              <a:rPr lang="en-US" dirty="0">
                <a:solidFill>
                  <a:srgbClr val="000000"/>
                </a:solidFill>
              </a:rPr>
              <a:t>(debt/not debt</a:t>
            </a:r>
            <a:r>
              <a:rPr lang="en-US" dirty="0" smtClean="0">
                <a:solidFill>
                  <a:srgbClr val="000000"/>
                </a:solidFill>
              </a:rPr>
              <a:t>)</a:t>
            </a:r>
          </a:p>
          <a:p>
            <a:pPr lvl="1"/>
            <a:r>
              <a:rPr lang="en-US" b="1" dirty="0" smtClean="0">
                <a:solidFill>
                  <a:srgbClr val="000000"/>
                </a:solidFill>
              </a:rPr>
              <a:t>type </a:t>
            </a:r>
            <a:r>
              <a:rPr lang="en-US" b="1" dirty="0">
                <a:solidFill>
                  <a:srgbClr val="000000"/>
                </a:solidFill>
              </a:rPr>
              <a:t>of </a:t>
            </a:r>
            <a:r>
              <a:rPr lang="en-US" b="1" dirty="0" smtClean="0">
                <a:solidFill>
                  <a:srgbClr val="000000"/>
                </a:solidFill>
              </a:rPr>
              <a:t>debt</a:t>
            </a:r>
            <a:r>
              <a:rPr lang="en-US" dirty="0" smtClean="0">
                <a:solidFill>
                  <a:srgbClr val="000000"/>
                </a:solidFill>
              </a:rPr>
              <a:t> (cash/in kind) </a:t>
            </a:r>
          </a:p>
          <a:p>
            <a:pPr lvl="1"/>
            <a:r>
              <a:rPr lang="en-US" dirty="0" smtClean="0">
                <a:solidFill>
                  <a:srgbClr val="000000"/>
                </a:solidFill>
              </a:rPr>
              <a:t>size </a:t>
            </a:r>
            <a:r>
              <a:rPr lang="en-US" dirty="0">
                <a:solidFill>
                  <a:srgbClr val="000000"/>
                </a:solidFill>
              </a:rPr>
              <a:t>of </a:t>
            </a:r>
            <a:r>
              <a:rPr lang="en-US" dirty="0" smtClean="0">
                <a:solidFill>
                  <a:srgbClr val="000000"/>
                </a:solidFill>
              </a:rPr>
              <a:t>recipient</a:t>
            </a:r>
          </a:p>
          <a:p>
            <a:pPr lvl="1"/>
            <a:r>
              <a:rPr lang="en-US" dirty="0" smtClean="0">
                <a:solidFill>
                  <a:srgbClr val="000000"/>
                </a:solidFill>
              </a:rPr>
              <a:t>sex </a:t>
            </a:r>
            <a:r>
              <a:rPr lang="en-US" dirty="0">
                <a:solidFill>
                  <a:srgbClr val="000000"/>
                </a:solidFill>
              </a:rPr>
              <a:t>of </a:t>
            </a:r>
            <a:r>
              <a:rPr lang="en-US" dirty="0" smtClean="0">
                <a:solidFill>
                  <a:srgbClr val="000000"/>
                </a:solidFill>
              </a:rPr>
              <a:t>producer/proprietor: M, F, mixed</a:t>
            </a:r>
          </a:p>
          <a:p>
            <a:pPr lvl="1"/>
            <a:r>
              <a:rPr lang="en-US" b="1" dirty="0" smtClean="0">
                <a:solidFill>
                  <a:srgbClr val="000000"/>
                </a:solidFill>
              </a:rPr>
              <a:t>age </a:t>
            </a:r>
            <a:r>
              <a:rPr lang="en-US" b="1" dirty="0">
                <a:solidFill>
                  <a:srgbClr val="000000"/>
                </a:solidFill>
              </a:rPr>
              <a:t>of </a:t>
            </a:r>
            <a:r>
              <a:rPr lang="en-US" b="1" dirty="0" smtClean="0">
                <a:solidFill>
                  <a:srgbClr val="000000"/>
                </a:solidFill>
              </a:rPr>
              <a:t>producer/proprietor: </a:t>
            </a:r>
            <a:r>
              <a:rPr lang="en-US" dirty="0" smtClean="0">
                <a:solidFill>
                  <a:srgbClr val="000000"/>
                </a:solidFill>
              </a:rPr>
              <a:t>15-29, 30+, mixed</a:t>
            </a:r>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26</a:t>
            </a:fld>
            <a:endParaRPr lang="en-US"/>
          </a:p>
        </p:txBody>
      </p:sp>
    </p:spTree>
    <p:extLst>
      <p:ext uri="{BB962C8B-B14F-4D97-AF65-F5344CB8AC3E}">
        <p14:creationId xmlns:p14="http://schemas.microsoft.com/office/powerpoint/2010/main" val="2284608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Layered disaggregates</a:t>
            </a:r>
            <a:br>
              <a:rPr lang="en-US" dirty="0" smtClean="0"/>
            </a:br>
            <a:r>
              <a:rPr lang="en-US" dirty="0" smtClean="0"/>
              <a:t>EG.3.2-</a:t>
            </a:r>
            <a:r>
              <a:rPr lang="en-US" smtClean="0"/>
              <a:t>27 Value of </a:t>
            </a:r>
            <a:r>
              <a:rPr lang="en-US" dirty="0" err="1" smtClean="0"/>
              <a:t>ag</a:t>
            </a:r>
            <a:r>
              <a:rPr lang="en-US" dirty="0" smtClean="0"/>
              <a:t> financing…</a:t>
            </a:r>
            <a:endParaRPr lang="en-US" dirty="0"/>
          </a:p>
        </p:txBody>
      </p:sp>
      <p:grpSp>
        <p:nvGrpSpPr>
          <p:cNvPr id="15" name="Group 14"/>
          <p:cNvGrpSpPr/>
          <p:nvPr/>
        </p:nvGrpSpPr>
        <p:grpSpPr>
          <a:xfrm>
            <a:off x="533402" y="1524004"/>
            <a:ext cx="7938998" cy="4495796"/>
            <a:chOff x="533402" y="1524004"/>
            <a:chExt cx="7938998" cy="4495796"/>
          </a:xfrm>
        </p:grpSpPr>
        <p:sp>
          <p:nvSpPr>
            <p:cNvPr id="6" name="Freeform 5"/>
            <p:cNvSpPr/>
            <p:nvPr/>
          </p:nvSpPr>
          <p:spPr>
            <a:xfrm>
              <a:off x="533402" y="1524004"/>
              <a:ext cx="2641445" cy="1279655"/>
            </a:xfrm>
            <a:custGeom>
              <a:avLst/>
              <a:gdLst>
                <a:gd name="connsiteX0" fmla="*/ 0 w 2641445"/>
                <a:gd name="connsiteY0" fmla="*/ 127966 h 1279655"/>
                <a:gd name="connsiteX1" fmla="*/ 127966 w 2641445"/>
                <a:gd name="connsiteY1" fmla="*/ 0 h 1279655"/>
                <a:gd name="connsiteX2" fmla="*/ 2513480 w 2641445"/>
                <a:gd name="connsiteY2" fmla="*/ 0 h 1279655"/>
                <a:gd name="connsiteX3" fmla="*/ 2641446 w 2641445"/>
                <a:gd name="connsiteY3" fmla="*/ 127966 h 1279655"/>
                <a:gd name="connsiteX4" fmla="*/ 2641445 w 2641445"/>
                <a:gd name="connsiteY4" fmla="*/ 1151690 h 1279655"/>
                <a:gd name="connsiteX5" fmla="*/ 2513479 w 2641445"/>
                <a:gd name="connsiteY5" fmla="*/ 1279656 h 1279655"/>
                <a:gd name="connsiteX6" fmla="*/ 127966 w 2641445"/>
                <a:gd name="connsiteY6" fmla="*/ 1279655 h 1279655"/>
                <a:gd name="connsiteX7" fmla="*/ 0 w 2641445"/>
                <a:gd name="connsiteY7" fmla="*/ 1151689 h 1279655"/>
                <a:gd name="connsiteX8" fmla="*/ 0 w 2641445"/>
                <a:gd name="connsiteY8" fmla="*/ 127966 h 127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445" h="1279655">
                  <a:moveTo>
                    <a:pt x="0" y="127966"/>
                  </a:moveTo>
                  <a:cubicBezTo>
                    <a:pt x="0" y="57292"/>
                    <a:pt x="57292" y="0"/>
                    <a:pt x="127966" y="0"/>
                  </a:cubicBezTo>
                  <a:lnTo>
                    <a:pt x="2513480" y="0"/>
                  </a:lnTo>
                  <a:cubicBezTo>
                    <a:pt x="2584154" y="0"/>
                    <a:pt x="2641446" y="57292"/>
                    <a:pt x="2641446" y="127966"/>
                  </a:cubicBezTo>
                  <a:cubicBezTo>
                    <a:pt x="2641446" y="469207"/>
                    <a:pt x="2641445" y="810449"/>
                    <a:pt x="2641445" y="1151690"/>
                  </a:cubicBezTo>
                  <a:cubicBezTo>
                    <a:pt x="2641445" y="1222364"/>
                    <a:pt x="2584153" y="1279656"/>
                    <a:pt x="2513479" y="1279656"/>
                  </a:cubicBezTo>
                  <a:lnTo>
                    <a:pt x="127966" y="1279655"/>
                  </a:lnTo>
                  <a:cubicBezTo>
                    <a:pt x="57292" y="1279655"/>
                    <a:pt x="0" y="1222363"/>
                    <a:pt x="0" y="1151689"/>
                  </a:cubicBezTo>
                  <a:lnTo>
                    <a:pt x="0" y="1279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610" tIns="61610" rIns="61610" bIns="61610" numCol="1" spcCol="1270" anchor="ctr" anchorCtr="0">
              <a:noAutofit/>
            </a:bodyPr>
            <a:lstStyle/>
            <a:p>
              <a:pPr lvl="0" algn="ctr" defTabSz="844550">
                <a:lnSpc>
                  <a:spcPct val="90000"/>
                </a:lnSpc>
                <a:spcBef>
                  <a:spcPct val="0"/>
                </a:spcBef>
                <a:spcAft>
                  <a:spcPct val="35000"/>
                </a:spcAft>
              </a:pPr>
              <a:r>
                <a:rPr lang="en-US" sz="1900" kern="1200" dirty="0" smtClean="0"/>
                <a:t>Type of financing: Debt</a:t>
              </a:r>
            </a:p>
            <a:p>
              <a:pPr lvl="0" algn="ctr" defTabSz="844550">
                <a:lnSpc>
                  <a:spcPct val="90000"/>
                </a:lnSpc>
                <a:spcBef>
                  <a:spcPct val="0"/>
                </a:spcBef>
                <a:spcAft>
                  <a:spcPct val="35000"/>
                </a:spcAft>
              </a:pPr>
              <a:r>
                <a:rPr lang="en-US" sz="1900" dirty="0" smtClean="0"/>
                <a:t>Type of debt: Cash</a:t>
              </a:r>
              <a:endParaRPr lang="en-US" sz="1900" kern="1200" dirty="0" smtClean="0"/>
            </a:p>
          </p:txBody>
        </p:sp>
        <p:sp>
          <p:nvSpPr>
            <p:cNvPr id="7" name="Right Arrow 6"/>
            <p:cNvSpPr/>
            <p:nvPr/>
          </p:nvSpPr>
          <p:spPr>
            <a:xfrm rot="5706917">
              <a:off x="1635530" y="3026961"/>
              <a:ext cx="273812" cy="9884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7"/>
            <p:cNvSpPr/>
            <p:nvPr/>
          </p:nvSpPr>
          <p:spPr>
            <a:xfrm>
              <a:off x="762000" y="2935614"/>
              <a:ext cx="2209800" cy="3084186"/>
            </a:xfrm>
            <a:custGeom>
              <a:avLst/>
              <a:gdLst>
                <a:gd name="connsiteX0" fmla="*/ 0 w 2093876"/>
                <a:gd name="connsiteY0" fmla="*/ 209388 h 2547862"/>
                <a:gd name="connsiteX1" fmla="*/ 209388 w 2093876"/>
                <a:gd name="connsiteY1" fmla="*/ 0 h 2547862"/>
                <a:gd name="connsiteX2" fmla="*/ 1884488 w 2093876"/>
                <a:gd name="connsiteY2" fmla="*/ 0 h 2547862"/>
                <a:gd name="connsiteX3" fmla="*/ 2093876 w 2093876"/>
                <a:gd name="connsiteY3" fmla="*/ 209388 h 2547862"/>
                <a:gd name="connsiteX4" fmla="*/ 2093876 w 2093876"/>
                <a:gd name="connsiteY4" fmla="*/ 2338474 h 2547862"/>
                <a:gd name="connsiteX5" fmla="*/ 1884488 w 2093876"/>
                <a:gd name="connsiteY5" fmla="*/ 2547862 h 2547862"/>
                <a:gd name="connsiteX6" fmla="*/ 209388 w 2093876"/>
                <a:gd name="connsiteY6" fmla="*/ 2547862 h 2547862"/>
                <a:gd name="connsiteX7" fmla="*/ 0 w 2093876"/>
                <a:gd name="connsiteY7" fmla="*/ 2338474 h 2547862"/>
                <a:gd name="connsiteX8" fmla="*/ 0 w 2093876"/>
                <a:gd name="connsiteY8" fmla="*/ 209388 h 25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876" h="2547862">
                  <a:moveTo>
                    <a:pt x="0" y="209388"/>
                  </a:moveTo>
                  <a:cubicBezTo>
                    <a:pt x="0" y="93746"/>
                    <a:pt x="93746" y="0"/>
                    <a:pt x="209388" y="0"/>
                  </a:cubicBezTo>
                  <a:lnTo>
                    <a:pt x="1884488" y="0"/>
                  </a:lnTo>
                  <a:cubicBezTo>
                    <a:pt x="2000130" y="0"/>
                    <a:pt x="2093876" y="93746"/>
                    <a:pt x="2093876" y="209388"/>
                  </a:cubicBezTo>
                  <a:lnTo>
                    <a:pt x="2093876" y="2338474"/>
                  </a:lnTo>
                  <a:cubicBezTo>
                    <a:pt x="2093876" y="2454116"/>
                    <a:pt x="2000130" y="2547862"/>
                    <a:pt x="1884488" y="2547862"/>
                  </a:cubicBezTo>
                  <a:lnTo>
                    <a:pt x="209388" y="2547862"/>
                  </a:lnTo>
                  <a:cubicBezTo>
                    <a:pt x="93746" y="2547862"/>
                    <a:pt x="0" y="2454116"/>
                    <a:pt x="0" y="2338474"/>
                  </a:cubicBezTo>
                  <a:lnTo>
                    <a:pt x="0" y="20938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7838" tIns="77838" rIns="77838" bIns="77838"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2"/>
                  </a:solidFill>
                </a:rPr>
                <a:t>Sex: male: </a:t>
              </a:r>
              <a:r>
                <a:rPr lang="en-US" sz="1300" dirty="0" smtClean="0">
                  <a:solidFill>
                    <a:schemeClr val="tx2"/>
                  </a:solidFill>
                </a:rPr>
                <a:t>$/#</a:t>
              </a:r>
              <a:endParaRPr lang="en-US" sz="1300" kern="1200" dirty="0" smtClean="0">
                <a:solidFill>
                  <a:schemeClr val="tx2"/>
                </a:solidFill>
              </a:endParaRPr>
            </a:p>
            <a:p>
              <a:pPr algn="ctr" defTabSz="577850">
                <a:lnSpc>
                  <a:spcPct val="90000"/>
                </a:lnSpc>
                <a:spcBef>
                  <a:spcPct val="0"/>
                </a:spcBef>
                <a:spcAft>
                  <a:spcPct val="35000"/>
                </a:spcAft>
              </a:pPr>
              <a:r>
                <a:rPr lang="en-US" sz="1300" kern="1200" dirty="0" smtClean="0">
                  <a:solidFill>
                    <a:schemeClr val="tx2"/>
                  </a:solidFill>
                </a:rPr>
                <a:t>Sex: female:</a:t>
              </a:r>
              <a:r>
                <a:rPr lang="en-US" sz="1300" dirty="0">
                  <a:solidFill>
                    <a:schemeClr val="tx2"/>
                  </a:solidFill>
                </a:rPr>
                <a:t>$/</a:t>
              </a:r>
              <a:r>
                <a:rPr lang="en-US" sz="1300" dirty="0" smtClean="0">
                  <a:solidFill>
                    <a:schemeClr val="tx2"/>
                  </a:solidFill>
                </a:rPr>
                <a:t>#</a:t>
              </a:r>
              <a:endParaRPr lang="en-US" sz="1300" kern="1200" dirty="0" smtClean="0">
                <a:solidFill>
                  <a:schemeClr val="tx2"/>
                </a:solidFill>
              </a:endParaRPr>
            </a:p>
            <a:p>
              <a:pPr algn="ctr" defTabSz="577850">
                <a:lnSpc>
                  <a:spcPct val="90000"/>
                </a:lnSpc>
                <a:spcBef>
                  <a:spcPct val="0"/>
                </a:spcBef>
                <a:spcAft>
                  <a:spcPct val="35000"/>
                </a:spcAft>
              </a:pPr>
              <a:r>
                <a:rPr lang="en-US" sz="1300" dirty="0" smtClean="0">
                  <a:solidFill>
                    <a:schemeClr val="tx2"/>
                  </a:solidFill>
                </a:rPr>
                <a:t>Sex: mixed: </a:t>
              </a:r>
              <a:r>
                <a:rPr lang="en-US" sz="1300" dirty="0">
                  <a:solidFill>
                    <a:schemeClr val="tx2"/>
                  </a:solidFill>
                </a:rPr>
                <a:t>$/</a:t>
              </a:r>
              <a:r>
                <a:rPr lang="en-US" sz="1300" dirty="0" smtClean="0">
                  <a:solidFill>
                    <a:schemeClr val="tx2"/>
                  </a:solidFill>
                </a:rPr>
                <a:t>#</a:t>
              </a:r>
              <a:endParaRPr lang="en-US" sz="1300" kern="1200" dirty="0" smtClean="0">
                <a:solidFill>
                  <a:schemeClr val="tx2"/>
                </a:solidFill>
              </a:endParaRPr>
            </a:p>
            <a:p>
              <a:pPr lvl="0" algn="ctr" defTabSz="577850">
                <a:lnSpc>
                  <a:spcPct val="90000"/>
                </a:lnSpc>
                <a:spcBef>
                  <a:spcPct val="0"/>
                </a:spcBef>
                <a:spcAft>
                  <a:spcPct val="35000"/>
                </a:spcAft>
              </a:pPr>
              <a:r>
                <a:rPr lang="en-US" sz="1300" kern="1200" dirty="0" smtClean="0">
                  <a:solidFill>
                    <a:srgbClr val="00B050"/>
                  </a:solidFill>
                </a:rPr>
                <a:t>Age: 15-29: $/#</a:t>
              </a:r>
            </a:p>
            <a:p>
              <a:pPr lvl="0" algn="ctr" defTabSz="577850">
                <a:lnSpc>
                  <a:spcPct val="90000"/>
                </a:lnSpc>
                <a:spcBef>
                  <a:spcPct val="0"/>
                </a:spcBef>
                <a:spcAft>
                  <a:spcPct val="35000"/>
                </a:spcAft>
              </a:pPr>
              <a:r>
                <a:rPr lang="en-US" sz="1300" kern="1200" dirty="0" smtClean="0">
                  <a:solidFill>
                    <a:srgbClr val="00B050"/>
                  </a:solidFill>
                </a:rPr>
                <a:t>Age: 30+: </a:t>
              </a:r>
              <a:r>
                <a:rPr lang="en-US" sz="1300" dirty="0">
                  <a:solidFill>
                    <a:srgbClr val="00B050"/>
                  </a:solidFill>
                </a:rPr>
                <a:t>$/#</a:t>
              </a:r>
            </a:p>
            <a:p>
              <a:pPr algn="ctr" defTabSz="577850">
                <a:lnSpc>
                  <a:spcPct val="90000"/>
                </a:lnSpc>
                <a:spcBef>
                  <a:spcPct val="0"/>
                </a:spcBef>
                <a:spcAft>
                  <a:spcPct val="35000"/>
                </a:spcAft>
              </a:pPr>
              <a:r>
                <a:rPr lang="en-US" sz="1300" dirty="0" smtClean="0">
                  <a:solidFill>
                    <a:srgbClr val="00B050"/>
                  </a:solidFill>
                </a:rPr>
                <a:t>Age: mixed; </a:t>
              </a:r>
              <a:r>
                <a:rPr lang="en-US" sz="1300" dirty="0">
                  <a:solidFill>
                    <a:srgbClr val="00B050"/>
                  </a:solidFill>
                </a:rPr>
                <a:t>$/</a:t>
              </a:r>
              <a:r>
                <a:rPr lang="en-US" sz="1300" dirty="0" smtClean="0">
                  <a:solidFill>
                    <a:srgbClr val="00B050"/>
                  </a:solidFill>
                </a:rPr>
                <a:t>#</a:t>
              </a:r>
              <a:endParaRPr lang="en-US" sz="1300" kern="1200" dirty="0" smtClean="0">
                <a:solidFill>
                  <a:srgbClr val="00B050"/>
                </a:solidFill>
              </a:endParaRPr>
            </a:p>
            <a:p>
              <a:pPr lvl="0" algn="ctr" defTabSz="577850">
                <a:lnSpc>
                  <a:spcPct val="90000"/>
                </a:lnSpc>
                <a:spcBef>
                  <a:spcPct val="0"/>
                </a:spcBef>
                <a:spcAft>
                  <a:spcPct val="35000"/>
                </a:spcAft>
              </a:pPr>
              <a:r>
                <a:rPr lang="en-US" sz="1300" kern="1200" dirty="0" smtClean="0">
                  <a:solidFill>
                    <a:schemeClr val="accent6">
                      <a:lumMod val="75000"/>
                    </a:schemeClr>
                  </a:solidFill>
                </a:rPr>
                <a:t>Size of recipient: Individuals/microenterprises: $/#</a:t>
              </a:r>
            </a:p>
            <a:p>
              <a:pPr algn="ctr" defTabSz="577850">
                <a:lnSpc>
                  <a:spcPct val="90000"/>
                </a:lnSpc>
                <a:spcBef>
                  <a:spcPct val="0"/>
                </a:spcBef>
                <a:spcAft>
                  <a:spcPct val="35000"/>
                </a:spcAft>
              </a:pPr>
              <a:r>
                <a:rPr lang="en-US" sz="1300" dirty="0" smtClean="0">
                  <a:solidFill>
                    <a:schemeClr val="accent6">
                      <a:lumMod val="75000"/>
                    </a:schemeClr>
                  </a:solidFill>
                </a:rPr>
                <a:t>Size of recipient: small and medium enterprises: </a:t>
              </a:r>
              <a:r>
                <a:rPr lang="en-US" sz="1300" dirty="0">
                  <a:solidFill>
                    <a:schemeClr val="accent6">
                      <a:lumMod val="75000"/>
                    </a:schemeClr>
                  </a:solidFill>
                </a:rPr>
                <a:t>$/</a:t>
              </a:r>
              <a:r>
                <a:rPr lang="en-US" sz="1300" dirty="0" smtClean="0">
                  <a:solidFill>
                    <a:schemeClr val="accent6">
                      <a:lumMod val="75000"/>
                    </a:schemeClr>
                  </a:solidFill>
                </a:rPr>
                <a:t>#</a:t>
              </a:r>
            </a:p>
            <a:p>
              <a:pPr algn="ctr" defTabSz="577850">
                <a:lnSpc>
                  <a:spcPct val="90000"/>
                </a:lnSpc>
                <a:spcBef>
                  <a:spcPct val="0"/>
                </a:spcBef>
                <a:spcAft>
                  <a:spcPct val="35000"/>
                </a:spcAft>
              </a:pPr>
              <a:r>
                <a:rPr lang="en-US" sz="1300" kern="1200" dirty="0" smtClean="0">
                  <a:solidFill>
                    <a:schemeClr val="accent6">
                      <a:lumMod val="75000"/>
                    </a:schemeClr>
                  </a:solidFill>
                </a:rPr>
                <a:t>Size of recipient: large enterprises </a:t>
              </a:r>
              <a:r>
                <a:rPr lang="en-US" sz="1300" dirty="0">
                  <a:solidFill>
                    <a:schemeClr val="accent6">
                      <a:lumMod val="75000"/>
                    </a:schemeClr>
                  </a:solidFill>
                </a:rPr>
                <a:t>and </a:t>
              </a:r>
              <a:r>
                <a:rPr lang="en-US" sz="1300" dirty="0" err="1" smtClean="0">
                  <a:solidFill>
                    <a:schemeClr val="accent6">
                      <a:lumMod val="75000"/>
                    </a:schemeClr>
                  </a:solidFill>
                </a:rPr>
                <a:t>corp</a:t>
              </a:r>
              <a:r>
                <a:rPr lang="en-US" sz="1300" dirty="0" smtClean="0">
                  <a:solidFill>
                    <a:schemeClr val="accent6">
                      <a:lumMod val="75000"/>
                    </a:schemeClr>
                  </a:solidFill>
                </a:rPr>
                <a:t>; $/#</a:t>
              </a:r>
              <a:endParaRPr lang="en-US" sz="1300" dirty="0">
                <a:solidFill>
                  <a:schemeClr val="accent6">
                    <a:lumMod val="75000"/>
                  </a:schemeClr>
                </a:solidFill>
              </a:endParaRPr>
            </a:p>
          </p:txBody>
        </p:sp>
        <p:sp>
          <p:nvSpPr>
            <p:cNvPr id="9" name="Freeform 8"/>
            <p:cNvSpPr/>
            <p:nvPr/>
          </p:nvSpPr>
          <p:spPr>
            <a:xfrm>
              <a:off x="3352807" y="1524004"/>
              <a:ext cx="2499723" cy="1197340"/>
            </a:xfrm>
            <a:custGeom>
              <a:avLst/>
              <a:gdLst>
                <a:gd name="connsiteX0" fmla="*/ 0 w 2499723"/>
                <a:gd name="connsiteY0" fmla="*/ 119734 h 1197340"/>
                <a:gd name="connsiteX1" fmla="*/ 119734 w 2499723"/>
                <a:gd name="connsiteY1" fmla="*/ 0 h 1197340"/>
                <a:gd name="connsiteX2" fmla="*/ 2379989 w 2499723"/>
                <a:gd name="connsiteY2" fmla="*/ 0 h 1197340"/>
                <a:gd name="connsiteX3" fmla="*/ 2499723 w 2499723"/>
                <a:gd name="connsiteY3" fmla="*/ 119734 h 1197340"/>
                <a:gd name="connsiteX4" fmla="*/ 2499723 w 2499723"/>
                <a:gd name="connsiteY4" fmla="*/ 1077606 h 1197340"/>
                <a:gd name="connsiteX5" fmla="*/ 2379989 w 2499723"/>
                <a:gd name="connsiteY5" fmla="*/ 1197340 h 1197340"/>
                <a:gd name="connsiteX6" fmla="*/ 119734 w 2499723"/>
                <a:gd name="connsiteY6" fmla="*/ 1197340 h 1197340"/>
                <a:gd name="connsiteX7" fmla="*/ 0 w 2499723"/>
                <a:gd name="connsiteY7" fmla="*/ 1077606 h 1197340"/>
                <a:gd name="connsiteX8" fmla="*/ 0 w 2499723"/>
                <a:gd name="connsiteY8" fmla="*/ 119734 h 119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723" h="1197340">
                  <a:moveTo>
                    <a:pt x="0" y="119734"/>
                  </a:moveTo>
                  <a:cubicBezTo>
                    <a:pt x="0" y="53607"/>
                    <a:pt x="53607" y="0"/>
                    <a:pt x="119734" y="0"/>
                  </a:cubicBezTo>
                  <a:lnTo>
                    <a:pt x="2379989" y="0"/>
                  </a:lnTo>
                  <a:cubicBezTo>
                    <a:pt x="2446116" y="0"/>
                    <a:pt x="2499723" y="53607"/>
                    <a:pt x="2499723" y="119734"/>
                  </a:cubicBezTo>
                  <a:lnTo>
                    <a:pt x="2499723" y="1077606"/>
                  </a:lnTo>
                  <a:cubicBezTo>
                    <a:pt x="2499723" y="1143733"/>
                    <a:pt x="2446116" y="1197340"/>
                    <a:pt x="2379989" y="1197340"/>
                  </a:cubicBezTo>
                  <a:lnTo>
                    <a:pt x="119734" y="1197340"/>
                  </a:lnTo>
                  <a:cubicBezTo>
                    <a:pt x="53607" y="1197340"/>
                    <a:pt x="0" y="1143733"/>
                    <a:pt x="0" y="1077606"/>
                  </a:cubicBezTo>
                  <a:lnTo>
                    <a:pt x="0" y="119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659" tIns="56659" rIns="56659" bIns="56659" numCol="1" spcCol="1270" anchor="ctr" anchorCtr="0">
              <a:noAutofit/>
            </a:bodyPr>
            <a:lstStyle/>
            <a:p>
              <a:pPr lvl="0" algn="ctr" defTabSz="755650">
                <a:lnSpc>
                  <a:spcPct val="90000"/>
                </a:lnSpc>
                <a:spcBef>
                  <a:spcPct val="0"/>
                </a:spcBef>
                <a:spcAft>
                  <a:spcPct val="35000"/>
                </a:spcAft>
              </a:pPr>
              <a:r>
                <a:rPr lang="en-US" sz="1900" kern="1200" dirty="0" smtClean="0"/>
                <a:t>Type of financing: Debt</a:t>
              </a:r>
            </a:p>
            <a:p>
              <a:pPr lvl="0" algn="ctr" defTabSz="755650">
                <a:lnSpc>
                  <a:spcPct val="90000"/>
                </a:lnSpc>
                <a:spcBef>
                  <a:spcPct val="0"/>
                </a:spcBef>
                <a:spcAft>
                  <a:spcPct val="35000"/>
                </a:spcAft>
              </a:pPr>
              <a:r>
                <a:rPr lang="en-US" sz="1900" dirty="0" smtClean="0"/>
                <a:t>Type of debt: In-kind</a:t>
              </a:r>
              <a:endParaRPr lang="en-US" sz="1900" kern="1200" dirty="0" smtClean="0"/>
            </a:p>
          </p:txBody>
        </p:sp>
        <p:sp>
          <p:nvSpPr>
            <p:cNvPr id="11" name="Freeform 10"/>
            <p:cNvSpPr/>
            <p:nvPr/>
          </p:nvSpPr>
          <p:spPr>
            <a:xfrm>
              <a:off x="3533971" y="2991807"/>
              <a:ext cx="2259229" cy="2971800"/>
            </a:xfrm>
            <a:custGeom>
              <a:avLst/>
              <a:gdLst>
                <a:gd name="connsiteX0" fmla="*/ 0 w 2259229"/>
                <a:gd name="connsiteY0" fmla="*/ 174170 h 1741701"/>
                <a:gd name="connsiteX1" fmla="*/ 174170 w 2259229"/>
                <a:gd name="connsiteY1" fmla="*/ 0 h 1741701"/>
                <a:gd name="connsiteX2" fmla="*/ 2085059 w 2259229"/>
                <a:gd name="connsiteY2" fmla="*/ 0 h 1741701"/>
                <a:gd name="connsiteX3" fmla="*/ 2259229 w 2259229"/>
                <a:gd name="connsiteY3" fmla="*/ 174170 h 1741701"/>
                <a:gd name="connsiteX4" fmla="*/ 2259229 w 2259229"/>
                <a:gd name="connsiteY4" fmla="*/ 1567531 h 1741701"/>
                <a:gd name="connsiteX5" fmla="*/ 2085059 w 2259229"/>
                <a:gd name="connsiteY5" fmla="*/ 1741701 h 1741701"/>
                <a:gd name="connsiteX6" fmla="*/ 174170 w 2259229"/>
                <a:gd name="connsiteY6" fmla="*/ 1741701 h 1741701"/>
                <a:gd name="connsiteX7" fmla="*/ 0 w 2259229"/>
                <a:gd name="connsiteY7" fmla="*/ 1567531 h 1741701"/>
                <a:gd name="connsiteX8" fmla="*/ 0 w 2259229"/>
                <a:gd name="connsiteY8" fmla="*/ 174170 h 174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29" h="1741701">
                  <a:moveTo>
                    <a:pt x="0" y="174170"/>
                  </a:moveTo>
                  <a:cubicBezTo>
                    <a:pt x="0" y="77979"/>
                    <a:pt x="77979" y="0"/>
                    <a:pt x="174170" y="0"/>
                  </a:cubicBezTo>
                  <a:lnTo>
                    <a:pt x="2085059" y="0"/>
                  </a:lnTo>
                  <a:cubicBezTo>
                    <a:pt x="2181250" y="0"/>
                    <a:pt x="2259229" y="77979"/>
                    <a:pt x="2259229" y="174170"/>
                  </a:cubicBezTo>
                  <a:lnTo>
                    <a:pt x="2259229" y="1567531"/>
                  </a:lnTo>
                  <a:cubicBezTo>
                    <a:pt x="2259229" y="1663722"/>
                    <a:pt x="2181250" y="1741701"/>
                    <a:pt x="2085059" y="1741701"/>
                  </a:cubicBezTo>
                  <a:lnTo>
                    <a:pt x="174170" y="1741701"/>
                  </a:lnTo>
                  <a:cubicBezTo>
                    <a:pt x="77979" y="1741701"/>
                    <a:pt x="0" y="1663722"/>
                    <a:pt x="0" y="1567531"/>
                  </a:cubicBezTo>
                  <a:lnTo>
                    <a:pt x="0" y="17417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7523" tIns="67523" rIns="67523" bIns="67523" numCol="1" spcCol="1270" anchor="ctr" anchorCtr="0">
              <a:noAutofit/>
            </a:bodyPr>
            <a:lstStyle/>
            <a:p>
              <a:pPr lvl="0" algn="ctr" defTabSz="577850">
                <a:lnSpc>
                  <a:spcPct val="90000"/>
                </a:lnSpc>
                <a:spcBef>
                  <a:spcPct val="0"/>
                </a:spcBef>
                <a:spcAft>
                  <a:spcPct val="35000"/>
                </a:spcAft>
              </a:pPr>
              <a:r>
                <a:rPr lang="en-US" sz="1300" dirty="0">
                  <a:solidFill>
                    <a:schemeClr val="tx2"/>
                  </a:solidFill>
                </a:rPr>
                <a:t>Sex: male: $/#</a:t>
              </a:r>
            </a:p>
            <a:p>
              <a:pPr algn="ctr" defTabSz="577850">
                <a:lnSpc>
                  <a:spcPct val="90000"/>
                </a:lnSpc>
                <a:spcBef>
                  <a:spcPct val="0"/>
                </a:spcBef>
                <a:spcAft>
                  <a:spcPct val="35000"/>
                </a:spcAft>
              </a:pPr>
              <a:r>
                <a:rPr lang="en-US" sz="1300" dirty="0">
                  <a:solidFill>
                    <a:schemeClr val="tx2"/>
                  </a:solidFill>
                </a:rPr>
                <a:t>Sex: female:$/#</a:t>
              </a:r>
            </a:p>
            <a:p>
              <a:pPr algn="ctr" defTabSz="577850">
                <a:lnSpc>
                  <a:spcPct val="90000"/>
                </a:lnSpc>
                <a:spcBef>
                  <a:spcPct val="0"/>
                </a:spcBef>
                <a:spcAft>
                  <a:spcPct val="35000"/>
                </a:spcAft>
              </a:pPr>
              <a:r>
                <a:rPr lang="en-US" sz="1300" dirty="0">
                  <a:solidFill>
                    <a:schemeClr val="tx2"/>
                  </a:solidFill>
                </a:rPr>
                <a:t>Sex: mixed: $/#</a:t>
              </a:r>
            </a:p>
            <a:p>
              <a:pPr lvl="0" algn="ctr" defTabSz="577850">
                <a:lnSpc>
                  <a:spcPct val="90000"/>
                </a:lnSpc>
                <a:spcBef>
                  <a:spcPct val="0"/>
                </a:spcBef>
                <a:spcAft>
                  <a:spcPct val="35000"/>
                </a:spcAft>
              </a:pPr>
              <a:r>
                <a:rPr lang="en-US" sz="1300" dirty="0">
                  <a:solidFill>
                    <a:srgbClr val="00B050"/>
                  </a:solidFill>
                </a:rPr>
                <a:t>Age: 15-29: $/#</a:t>
              </a:r>
            </a:p>
            <a:p>
              <a:pPr lvl="0" algn="ctr" defTabSz="577850">
                <a:lnSpc>
                  <a:spcPct val="90000"/>
                </a:lnSpc>
                <a:spcBef>
                  <a:spcPct val="0"/>
                </a:spcBef>
                <a:spcAft>
                  <a:spcPct val="35000"/>
                </a:spcAft>
              </a:pPr>
              <a:r>
                <a:rPr lang="en-US" sz="1300" dirty="0">
                  <a:solidFill>
                    <a:srgbClr val="00B050"/>
                  </a:solidFill>
                </a:rPr>
                <a:t>Age: 30+: $/#</a:t>
              </a:r>
            </a:p>
            <a:p>
              <a:pPr algn="ctr" defTabSz="577850">
                <a:lnSpc>
                  <a:spcPct val="90000"/>
                </a:lnSpc>
                <a:spcBef>
                  <a:spcPct val="0"/>
                </a:spcBef>
                <a:spcAft>
                  <a:spcPct val="35000"/>
                </a:spcAft>
              </a:pPr>
              <a:r>
                <a:rPr lang="en-US" sz="1300" dirty="0">
                  <a:solidFill>
                    <a:srgbClr val="00B050"/>
                  </a:solidFill>
                </a:rPr>
                <a:t>Age: mixed; $/#</a:t>
              </a:r>
            </a:p>
            <a:p>
              <a:pPr lvl="0" algn="ctr" defTabSz="577850">
                <a:lnSpc>
                  <a:spcPct val="90000"/>
                </a:lnSpc>
                <a:spcBef>
                  <a:spcPct val="0"/>
                </a:spcBef>
                <a:spcAft>
                  <a:spcPct val="35000"/>
                </a:spcAft>
              </a:pPr>
              <a:r>
                <a:rPr lang="en-US" sz="1300" dirty="0">
                  <a:solidFill>
                    <a:schemeClr val="accent6">
                      <a:lumMod val="75000"/>
                    </a:schemeClr>
                  </a:solidFill>
                </a:rPr>
                <a:t>Size of recipient: Individuals/microenterprises: $/#</a:t>
              </a:r>
            </a:p>
            <a:p>
              <a:pPr algn="ctr" defTabSz="577850">
                <a:lnSpc>
                  <a:spcPct val="90000"/>
                </a:lnSpc>
                <a:spcBef>
                  <a:spcPct val="0"/>
                </a:spcBef>
                <a:spcAft>
                  <a:spcPct val="35000"/>
                </a:spcAft>
              </a:pPr>
              <a:r>
                <a:rPr lang="en-US" sz="1300" dirty="0">
                  <a:solidFill>
                    <a:schemeClr val="accent6">
                      <a:lumMod val="75000"/>
                    </a:schemeClr>
                  </a:solidFill>
                </a:rPr>
                <a:t>Size of recipient: small and medium enterprises: $/#</a:t>
              </a:r>
            </a:p>
            <a:p>
              <a:pPr algn="ctr" defTabSz="577850">
                <a:lnSpc>
                  <a:spcPct val="90000"/>
                </a:lnSpc>
                <a:spcBef>
                  <a:spcPct val="0"/>
                </a:spcBef>
                <a:spcAft>
                  <a:spcPct val="35000"/>
                </a:spcAft>
              </a:pPr>
              <a:r>
                <a:rPr lang="en-US" sz="1300" dirty="0">
                  <a:solidFill>
                    <a:schemeClr val="accent6">
                      <a:lumMod val="75000"/>
                    </a:schemeClr>
                  </a:solidFill>
                </a:rPr>
                <a:t>Size of recipient: large enterprises and </a:t>
              </a:r>
              <a:r>
                <a:rPr lang="en-US" sz="1300" dirty="0" err="1">
                  <a:solidFill>
                    <a:schemeClr val="accent6">
                      <a:lumMod val="75000"/>
                    </a:schemeClr>
                  </a:solidFill>
                </a:rPr>
                <a:t>corp</a:t>
              </a:r>
              <a:r>
                <a:rPr lang="en-US" sz="1300" dirty="0">
                  <a:solidFill>
                    <a:schemeClr val="accent6">
                      <a:lumMod val="75000"/>
                    </a:schemeClr>
                  </a:solidFill>
                </a:rPr>
                <a:t>; $/#</a:t>
              </a:r>
            </a:p>
          </p:txBody>
        </p:sp>
        <p:sp>
          <p:nvSpPr>
            <p:cNvPr id="12" name="Freeform 11"/>
            <p:cNvSpPr/>
            <p:nvPr/>
          </p:nvSpPr>
          <p:spPr>
            <a:xfrm>
              <a:off x="6019804" y="1524004"/>
              <a:ext cx="2452596" cy="1297723"/>
            </a:xfrm>
            <a:custGeom>
              <a:avLst/>
              <a:gdLst>
                <a:gd name="connsiteX0" fmla="*/ 0 w 2452596"/>
                <a:gd name="connsiteY0" fmla="*/ 129772 h 1297723"/>
                <a:gd name="connsiteX1" fmla="*/ 129772 w 2452596"/>
                <a:gd name="connsiteY1" fmla="*/ 0 h 1297723"/>
                <a:gd name="connsiteX2" fmla="*/ 2322824 w 2452596"/>
                <a:gd name="connsiteY2" fmla="*/ 0 h 1297723"/>
                <a:gd name="connsiteX3" fmla="*/ 2452596 w 2452596"/>
                <a:gd name="connsiteY3" fmla="*/ 129772 h 1297723"/>
                <a:gd name="connsiteX4" fmla="*/ 2452596 w 2452596"/>
                <a:gd name="connsiteY4" fmla="*/ 1167951 h 1297723"/>
                <a:gd name="connsiteX5" fmla="*/ 2322824 w 2452596"/>
                <a:gd name="connsiteY5" fmla="*/ 1297723 h 1297723"/>
                <a:gd name="connsiteX6" fmla="*/ 129772 w 2452596"/>
                <a:gd name="connsiteY6" fmla="*/ 1297723 h 1297723"/>
                <a:gd name="connsiteX7" fmla="*/ 0 w 2452596"/>
                <a:gd name="connsiteY7" fmla="*/ 1167951 h 1297723"/>
                <a:gd name="connsiteX8" fmla="*/ 0 w 2452596"/>
                <a:gd name="connsiteY8" fmla="*/ 129772 h 129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596" h="1297723">
                  <a:moveTo>
                    <a:pt x="0" y="129772"/>
                  </a:moveTo>
                  <a:cubicBezTo>
                    <a:pt x="0" y="58101"/>
                    <a:pt x="58101" y="0"/>
                    <a:pt x="129772" y="0"/>
                  </a:cubicBezTo>
                  <a:lnTo>
                    <a:pt x="2322824" y="0"/>
                  </a:lnTo>
                  <a:cubicBezTo>
                    <a:pt x="2394495" y="0"/>
                    <a:pt x="2452596" y="58101"/>
                    <a:pt x="2452596" y="129772"/>
                  </a:cubicBezTo>
                  <a:lnTo>
                    <a:pt x="2452596" y="1167951"/>
                  </a:lnTo>
                  <a:cubicBezTo>
                    <a:pt x="2452596" y="1239622"/>
                    <a:pt x="2394495" y="1297723"/>
                    <a:pt x="2322824" y="1297723"/>
                  </a:cubicBezTo>
                  <a:lnTo>
                    <a:pt x="129772" y="1297723"/>
                  </a:lnTo>
                  <a:cubicBezTo>
                    <a:pt x="58101" y="1297723"/>
                    <a:pt x="0" y="1239622"/>
                    <a:pt x="0" y="1167951"/>
                  </a:cubicBezTo>
                  <a:lnTo>
                    <a:pt x="0" y="1297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869" tIns="60869" rIns="60869" bIns="60869" numCol="1" spcCol="1270" anchor="ctr" anchorCtr="0">
              <a:noAutofit/>
            </a:bodyPr>
            <a:lstStyle/>
            <a:p>
              <a:pPr lvl="0" algn="ctr" defTabSz="800100">
                <a:lnSpc>
                  <a:spcPct val="90000"/>
                </a:lnSpc>
                <a:spcBef>
                  <a:spcPct val="0"/>
                </a:spcBef>
                <a:spcAft>
                  <a:spcPct val="35000"/>
                </a:spcAft>
              </a:pPr>
              <a:r>
                <a:rPr lang="en-US" sz="1800" kern="1200" dirty="0" smtClean="0"/>
                <a:t>Type of financing: Non-debt</a:t>
              </a:r>
            </a:p>
          </p:txBody>
        </p:sp>
        <p:sp>
          <p:nvSpPr>
            <p:cNvPr id="14" name="Freeform 13"/>
            <p:cNvSpPr/>
            <p:nvPr/>
          </p:nvSpPr>
          <p:spPr>
            <a:xfrm>
              <a:off x="6097420" y="3048000"/>
              <a:ext cx="2259229" cy="2971800"/>
            </a:xfrm>
            <a:custGeom>
              <a:avLst/>
              <a:gdLst>
                <a:gd name="connsiteX0" fmla="*/ 0 w 2259229"/>
                <a:gd name="connsiteY0" fmla="*/ 225923 h 2541728"/>
                <a:gd name="connsiteX1" fmla="*/ 225923 w 2259229"/>
                <a:gd name="connsiteY1" fmla="*/ 0 h 2541728"/>
                <a:gd name="connsiteX2" fmla="*/ 2033306 w 2259229"/>
                <a:gd name="connsiteY2" fmla="*/ 0 h 2541728"/>
                <a:gd name="connsiteX3" fmla="*/ 2259229 w 2259229"/>
                <a:gd name="connsiteY3" fmla="*/ 225923 h 2541728"/>
                <a:gd name="connsiteX4" fmla="*/ 2259229 w 2259229"/>
                <a:gd name="connsiteY4" fmla="*/ 2315805 h 2541728"/>
                <a:gd name="connsiteX5" fmla="*/ 2033306 w 2259229"/>
                <a:gd name="connsiteY5" fmla="*/ 2541728 h 2541728"/>
                <a:gd name="connsiteX6" fmla="*/ 225923 w 2259229"/>
                <a:gd name="connsiteY6" fmla="*/ 2541728 h 2541728"/>
                <a:gd name="connsiteX7" fmla="*/ 0 w 2259229"/>
                <a:gd name="connsiteY7" fmla="*/ 2315805 h 2541728"/>
                <a:gd name="connsiteX8" fmla="*/ 0 w 2259229"/>
                <a:gd name="connsiteY8" fmla="*/ 225923 h 254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29" h="2541728">
                  <a:moveTo>
                    <a:pt x="0" y="225923"/>
                  </a:moveTo>
                  <a:cubicBezTo>
                    <a:pt x="0" y="101149"/>
                    <a:pt x="101149" y="0"/>
                    <a:pt x="225923" y="0"/>
                  </a:cubicBezTo>
                  <a:lnTo>
                    <a:pt x="2033306" y="0"/>
                  </a:lnTo>
                  <a:cubicBezTo>
                    <a:pt x="2158080" y="0"/>
                    <a:pt x="2259229" y="101149"/>
                    <a:pt x="2259229" y="225923"/>
                  </a:cubicBezTo>
                  <a:lnTo>
                    <a:pt x="2259229" y="2315805"/>
                  </a:lnTo>
                  <a:cubicBezTo>
                    <a:pt x="2259229" y="2440579"/>
                    <a:pt x="2158080" y="2541728"/>
                    <a:pt x="2033306" y="2541728"/>
                  </a:cubicBezTo>
                  <a:lnTo>
                    <a:pt x="225923" y="2541728"/>
                  </a:lnTo>
                  <a:cubicBezTo>
                    <a:pt x="101149" y="2541728"/>
                    <a:pt x="0" y="2440579"/>
                    <a:pt x="0" y="2315805"/>
                  </a:cubicBezTo>
                  <a:lnTo>
                    <a:pt x="0" y="22592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2681" tIns="82681" rIns="82681" bIns="82681" numCol="1" spcCol="1270" anchor="ctr" anchorCtr="0">
              <a:noAutofit/>
            </a:bodyPr>
            <a:lstStyle/>
            <a:p>
              <a:pPr lvl="0" algn="ctr" defTabSz="577850">
                <a:lnSpc>
                  <a:spcPct val="90000"/>
                </a:lnSpc>
                <a:spcBef>
                  <a:spcPct val="0"/>
                </a:spcBef>
                <a:spcAft>
                  <a:spcPct val="35000"/>
                </a:spcAft>
              </a:pPr>
              <a:r>
                <a:rPr lang="en-US" sz="1300" dirty="0">
                  <a:solidFill>
                    <a:schemeClr val="tx2"/>
                  </a:solidFill>
                </a:rPr>
                <a:t>Sex: male: $/#</a:t>
              </a:r>
            </a:p>
            <a:p>
              <a:pPr algn="ctr" defTabSz="577850">
                <a:lnSpc>
                  <a:spcPct val="90000"/>
                </a:lnSpc>
                <a:spcBef>
                  <a:spcPct val="0"/>
                </a:spcBef>
                <a:spcAft>
                  <a:spcPct val="35000"/>
                </a:spcAft>
              </a:pPr>
              <a:r>
                <a:rPr lang="en-US" sz="1300" dirty="0">
                  <a:solidFill>
                    <a:schemeClr val="tx2"/>
                  </a:solidFill>
                </a:rPr>
                <a:t>Sex: female:$/#</a:t>
              </a:r>
            </a:p>
            <a:p>
              <a:pPr algn="ctr" defTabSz="577850">
                <a:lnSpc>
                  <a:spcPct val="90000"/>
                </a:lnSpc>
                <a:spcBef>
                  <a:spcPct val="0"/>
                </a:spcBef>
                <a:spcAft>
                  <a:spcPct val="35000"/>
                </a:spcAft>
              </a:pPr>
              <a:r>
                <a:rPr lang="en-US" sz="1300" dirty="0">
                  <a:solidFill>
                    <a:schemeClr val="tx2"/>
                  </a:solidFill>
                </a:rPr>
                <a:t>Sex: mixed: $/#</a:t>
              </a:r>
            </a:p>
            <a:p>
              <a:pPr lvl="0" algn="ctr" defTabSz="577850">
                <a:lnSpc>
                  <a:spcPct val="90000"/>
                </a:lnSpc>
                <a:spcBef>
                  <a:spcPct val="0"/>
                </a:spcBef>
                <a:spcAft>
                  <a:spcPct val="35000"/>
                </a:spcAft>
              </a:pPr>
              <a:r>
                <a:rPr lang="en-US" sz="1300" dirty="0">
                  <a:solidFill>
                    <a:srgbClr val="00B050"/>
                  </a:solidFill>
                </a:rPr>
                <a:t>Age: 15-29: $/#</a:t>
              </a:r>
            </a:p>
            <a:p>
              <a:pPr lvl="0" algn="ctr" defTabSz="577850">
                <a:lnSpc>
                  <a:spcPct val="90000"/>
                </a:lnSpc>
                <a:spcBef>
                  <a:spcPct val="0"/>
                </a:spcBef>
                <a:spcAft>
                  <a:spcPct val="35000"/>
                </a:spcAft>
              </a:pPr>
              <a:r>
                <a:rPr lang="en-US" sz="1300" dirty="0">
                  <a:solidFill>
                    <a:srgbClr val="00B050"/>
                  </a:solidFill>
                </a:rPr>
                <a:t>Age: 30+: $/#</a:t>
              </a:r>
            </a:p>
            <a:p>
              <a:pPr algn="ctr" defTabSz="577850">
                <a:lnSpc>
                  <a:spcPct val="90000"/>
                </a:lnSpc>
                <a:spcBef>
                  <a:spcPct val="0"/>
                </a:spcBef>
                <a:spcAft>
                  <a:spcPct val="35000"/>
                </a:spcAft>
              </a:pPr>
              <a:r>
                <a:rPr lang="en-US" sz="1300" dirty="0">
                  <a:solidFill>
                    <a:srgbClr val="00B050"/>
                  </a:solidFill>
                </a:rPr>
                <a:t>Age: mixed; $/#</a:t>
              </a:r>
            </a:p>
            <a:p>
              <a:pPr lvl="0" algn="ctr" defTabSz="577850">
                <a:lnSpc>
                  <a:spcPct val="90000"/>
                </a:lnSpc>
                <a:spcBef>
                  <a:spcPct val="0"/>
                </a:spcBef>
                <a:spcAft>
                  <a:spcPct val="35000"/>
                </a:spcAft>
              </a:pPr>
              <a:r>
                <a:rPr lang="en-US" sz="1300" dirty="0">
                  <a:solidFill>
                    <a:schemeClr val="accent6">
                      <a:lumMod val="75000"/>
                    </a:schemeClr>
                  </a:solidFill>
                </a:rPr>
                <a:t>Size of recipient: Individuals/microenterprises: $/#</a:t>
              </a:r>
            </a:p>
            <a:p>
              <a:pPr algn="ctr" defTabSz="577850">
                <a:lnSpc>
                  <a:spcPct val="90000"/>
                </a:lnSpc>
                <a:spcBef>
                  <a:spcPct val="0"/>
                </a:spcBef>
                <a:spcAft>
                  <a:spcPct val="35000"/>
                </a:spcAft>
              </a:pPr>
              <a:r>
                <a:rPr lang="en-US" sz="1300" dirty="0">
                  <a:solidFill>
                    <a:schemeClr val="accent6">
                      <a:lumMod val="75000"/>
                    </a:schemeClr>
                  </a:solidFill>
                </a:rPr>
                <a:t>Size of recipient: small and medium enterprises: $/#</a:t>
              </a:r>
            </a:p>
            <a:p>
              <a:pPr algn="ctr" defTabSz="577850">
                <a:lnSpc>
                  <a:spcPct val="90000"/>
                </a:lnSpc>
                <a:spcBef>
                  <a:spcPct val="0"/>
                </a:spcBef>
                <a:spcAft>
                  <a:spcPct val="35000"/>
                </a:spcAft>
              </a:pPr>
              <a:r>
                <a:rPr lang="en-US" sz="1300" dirty="0">
                  <a:solidFill>
                    <a:schemeClr val="accent6">
                      <a:lumMod val="75000"/>
                    </a:schemeClr>
                  </a:solidFill>
                </a:rPr>
                <a:t>Size of recipient: large enterprises and </a:t>
              </a:r>
              <a:r>
                <a:rPr lang="en-US" sz="1300" dirty="0" err="1">
                  <a:solidFill>
                    <a:schemeClr val="accent6">
                      <a:lumMod val="75000"/>
                    </a:schemeClr>
                  </a:solidFill>
                </a:rPr>
                <a:t>corp</a:t>
              </a:r>
              <a:r>
                <a:rPr lang="en-US" sz="1300" dirty="0">
                  <a:solidFill>
                    <a:schemeClr val="accent6">
                      <a:lumMod val="75000"/>
                    </a:schemeClr>
                  </a:solidFill>
                </a:rPr>
                <a:t>; $/#</a:t>
              </a:r>
            </a:p>
          </p:txBody>
        </p:sp>
      </p:grpSp>
    </p:spTree>
    <p:extLst>
      <p:ext uri="{BB962C8B-B14F-4D97-AF65-F5344CB8AC3E}">
        <p14:creationId xmlns:p14="http://schemas.microsoft.com/office/powerpoint/2010/main" val="739950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pPr algn="ctr"/>
            <a:r>
              <a:rPr lang="en-US" sz="4400" dirty="0" smtClean="0"/>
              <a:t>Your turn! </a:t>
            </a:r>
            <a:endParaRPr lang="en-US" sz="4400" dirty="0"/>
          </a:p>
        </p:txBody>
      </p:sp>
      <p:sp>
        <p:nvSpPr>
          <p:cNvPr id="4" name="Slide Number Placeholder 3"/>
          <p:cNvSpPr>
            <a:spLocks noGrp="1"/>
          </p:cNvSpPr>
          <p:nvPr>
            <p:ph type="sldNum" sz="quarter" idx="12"/>
          </p:nvPr>
        </p:nvSpPr>
        <p:spPr/>
        <p:txBody>
          <a:bodyPr/>
          <a:lstStyle/>
          <a:p>
            <a:fld id="{2680167F-CB3B-4B4D-AF6D-A71750A3E1A0}" type="slidenum">
              <a:rPr lang="en-US" smtClean="0"/>
              <a:t>28</a:t>
            </a:fld>
            <a:endParaRPr lang="en-US"/>
          </a:p>
        </p:txBody>
      </p:sp>
    </p:spTree>
    <p:extLst>
      <p:ext uri="{BB962C8B-B14F-4D97-AF65-F5344CB8AC3E}">
        <p14:creationId xmlns:p14="http://schemas.microsoft.com/office/powerpoint/2010/main" val="3273179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6096000"/>
          </a:xfrm>
        </p:spPr>
        <p:txBody>
          <a:bodyPr>
            <a:noAutofit/>
          </a:bodyPr>
          <a:lstStyle/>
          <a:p>
            <a:pPr marL="0" indent="0">
              <a:spcAft>
                <a:spcPts val="1800"/>
              </a:spcAft>
              <a:buNone/>
            </a:pPr>
            <a:r>
              <a:rPr lang="en-US" sz="2500" dirty="0"/>
              <a:t>The same USG implementer from the previous problem also supported the 8 </a:t>
            </a:r>
            <a:r>
              <a:rPr lang="en-US" sz="2500" dirty="0" err="1"/>
              <a:t>agrodealers</a:t>
            </a:r>
            <a:r>
              <a:rPr lang="en-US" sz="2500" dirty="0"/>
              <a:t> to access financing from the local bank in the first reporting year of the </a:t>
            </a:r>
            <a:r>
              <a:rPr lang="en-US" sz="2500" dirty="0" smtClean="0"/>
              <a:t>project. </a:t>
            </a:r>
          </a:p>
          <a:p>
            <a:pPr marL="0" indent="0">
              <a:spcAft>
                <a:spcPts val="1800"/>
              </a:spcAft>
              <a:buNone/>
            </a:pPr>
            <a:r>
              <a:rPr lang="en-US" sz="2500" dirty="0" smtClean="0"/>
              <a:t>These </a:t>
            </a:r>
            <a:r>
              <a:rPr lang="en-US" sz="2500" dirty="0" err="1"/>
              <a:t>agrodealers</a:t>
            </a:r>
            <a:r>
              <a:rPr lang="en-US" sz="2500" dirty="0"/>
              <a:t> - all women-owned single proprietor microenterprises </a:t>
            </a:r>
            <a:r>
              <a:rPr lang="en-US" sz="2500" dirty="0" smtClean="0"/>
              <a:t>- </a:t>
            </a:r>
            <a:r>
              <a:rPr lang="en-US" sz="2500" dirty="0"/>
              <a:t>received business management and basic accounting training, as well as assistance in putting together business plans. </a:t>
            </a:r>
            <a:endParaRPr lang="en-US" sz="2500" dirty="0" smtClean="0"/>
          </a:p>
          <a:p>
            <a:pPr marL="0" indent="0">
              <a:spcAft>
                <a:spcPts val="1800"/>
              </a:spcAft>
              <a:buNone/>
            </a:pPr>
            <a:r>
              <a:rPr lang="en-US" sz="2500" dirty="0" smtClean="0"/>
              <a:t>The </a:t>
            </a:r>
            <a:r>
              <a:rPr lang="en-US" sz="2500" dirty="0" err="1"/>
              <a:t>agrodealers</a:t>
            </a:r>
            <a:r>
              <a:rPr lang="en-US" sz="2500" dirty="0"/>
              <a:t> then used their new skills and business documents to each apply for a $10,000 loan from the bank. All 8 were successful, but only 4 of the firms received the financing before the end of the reporting year. The other 4 received financing in the next reporting year.</a:t>
            </a:r>
          </a:p>
          <a:p>
            <a:pPr marL="0" indent="0">
              <a:buNone/>
            </a:pPr>
            <a:endParaRPr lang="en-US" sz="2500" dirty="0"/>
          </a:p>
        </p:txBody>
      </p:sp>
      <p:sp>
        <p:nvSpPr>
          <p:cNvPr id="4" name="Slide Number Placeholder 3"/>
          <p:cNvSpPr>
            <a:spLocks noGrp="1"/>
          </p:cNvSpPr>
          <p:nvPr>
            <p:ph type="sldNum" sz="quarter" idx="12"/>
          </p:nvPr>
        </p:nvSpPr>
        <p:spPr/>
        <p:txBody>
          <a:bodyPr/>
          <a:lstStyle/>
          <a:p>
            <a:fld id="{2680167F-CB3B-4B4D-AF6D-A71750A3E1A0}" type="slidenum">
              <a:rPr lang="en-US" smtClean="0"/>
              <a:t>29</a:t>
            </a:fld>
            <a:endParaRPr lang="en-US"/>
          </a:p>
        </p:txBody>
      </p:sp>
      <p:sp>
        <p:nvSpPr>
          <p:cNvPr id="5" name="TextBox 4"/>
          <p:cNvSpPr txBox="1"/>
          <p:nvPr/>
        </p:nvSpPr>
        <p:spPr>
          <a:xfrm>
            <a:off x="304800" y="6197600"/>
            <a:ext cx="19050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789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32ED2D26-EF0F-45FE-AE5C-00297A6727DA}"/>
              </a:ext>
            </a:extLst>
          </p:cNvPr>
          <p:cNvSpPr>
            <a:spLocks noGrp="1"/>
          </p:cNvSpPr>
          <p:nvPr>
            <p:ph type="title"/>
          </p:nvPr>
        </p:nvSpPr>
        <p:spPr/>
        <p:txBody>
          <a:bodyPr/>
          <a:lstStyle/>
          <a:p>
            <a:r>
              <a:rPr lang="en-US" altLang="en-US" dirty="0"/>
              <a:t>Presenters</a:t>
            </a:r>
          </a:p>
        </p:txBody>
      </p:sp>
      <p:pic>
        <p:nvPicPr>
          <p:cNvPr id="9220" name="Picture 4">
            <a:extLst>
              <a:ext uri="{FF2B5EF4-FFF2-40B4-BE49-F238E27FC236}">
                <a16:creationId xmlns="" xmlns:a16="http://schemas.microsoft.com/office/drawing/2014/main" id="{2C76176D-4377-445A-A1FB-4261896B06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174" y="4114800"/>
            <a:ext cx="1508125" cy="1508125"/>
          </a:xfrm>
          <a:prstGeom prst="rect">
            <a:avLst/>
          </a:prstGeom>
          <a:noFill/>
          <a:ln w="38100">
            <a:solidFill>
              <a:srgbClr val="55A9C2"/>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 xmlns:a16="http://schemas.microsoft.com/office/drawing/2014/main" id="{2731D402-4768-4E59-B016-FE1872698B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62692"/>
            <a:ext cx="1749626" cy="1749626"/>
          </a:xfrm>
          <a:prstGeom prst="rect">
            <a:avLst/>
          </a:prstGeom>
          <a:noFill/>
          <a:ln w="38100">
            <a:solidFill>
              <a:srgbClr val="55A9C2"/>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Box 8">
            <a:extLst>
              <a:ext uri="{FF2B5EF4-FFF2-40B4-BE49-F238E27FC236}">
                <a16:creationId xmlns="" xmlns:a16="http://schemas.microsoft.com/office/drawing/2014/main" id="{3FD62CE0-96B6-420A-8ADD-8EFEC6456C24}"/>
              </a:ext>
            </a:extLst>
          </p:cNvPr>
          <p:cNvSpPr txBox="1">
            <a:spLocks noChangeArrowheads="1"/>
          </p:cNvSpPr>
          <p:nvPr/>
        </p:nvSpPr>
        <p:spPr bwMode="auto">
          <a:xfrm>
            <a:off x="1409699" y="3319462"/>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dirty="0" smtClean="0"/>
              <a:t>Lesley Perlman</a:t>
            </a:r>
            <a:endParaRPr lang="en-US" altLang="en-US" dirty="0"/>
          </a:p>
        </p:txBody>
      </p:sp>
      <p:sp>
        <p:nvSpPr>
          <p:cNvPr id="9225" name="TextBox 9">
            <a:extLst>
              <a:ext uri="{FF2B5EF4-FFF2-40B4-BE49-F238E27FC236}">
                <a16:creationId xmlns="" xmlns:a16="http://schemas.microsoft.com/office/drawing/2014/main" id="{4758C678-6C9B-411F-A9CD-78B394FB0C42}"/>
              </a:ext>
            </a:extLst>
          </p:cNvPr>
          <p:cNvSpPr txBox="1">
            <a:spLocks noChangeArrowheads="1"/>
          </p:cNvSpPr>
          <p:nvPr/>
        </p:nvSpPr>
        <p:spPr bwMode="auto">
          <a:xfrm>
            <a:off x="4991100" y="5689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dirty="0"/>
              <a:t>Zachary </a:t>
            </a:r>
            <a:r>
              <a:rPr lang="en-US" altLang="en-US" dirty="0" err="1"/>
              <a:t>Baquet</a:t>
            </a:r>
            <a:endParaRPr lang="en-US" altLang="en-US" dirty="0"/>
          </a:p>
        </p:txBody>
      </p:sp>
      <p:sp>
        <p:nvSpPr>
          <p:cNvPr id="9227" name="TextBox 12">
            <a:extLst>
              <a:ext uri="{FF2B5EF4-FFF2-40B4-BE49-F238E27FC236}">
                <a16:creationId xmlns="" xmlns:a16="http://schemas.microsoft.com/office/drawing/2014/main" id="{346A9F3A-A113-490E-9A06-FB41C931D851}"/>
              </a:ext>
            </a:extLst>
          </p:cNvPr>
          <p:cNvSpPr txBox="1">
            <a:spLocks noChangeArrowheads="1"/>
          </p:cNvSpPr>
          <p:nvPr/>
        </p:nvSpPr>
        <p:spPr bwMode="auto">
          <a:xfrm>
            <a:off x="6245426" y="3365500"/>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dirty="0"/>
              <a:t>Anne Swindale</a:t>
            </a:r>
          </a:p>
        </p:txBody>
      </p:sp>
      <p:sp>
        <p:nvSpPr>
          <p:cNvPr id="9228" name="TextBox 13">
            <a:extLst>
              <a:ext uri="{FF2B5EF4-FFF2-40B4-BE49-F238E27FC236}">
                <a16:creationId xmlns="" xmlns:a16="http://schemas.microsoft.com/office/drawing/2014/main" id="{F3E1E779-28F6-4103-B8D4-94968A116289}"/>
              </a:ext>
            </a:extLst>
          </p:cNvPr>
          <p:cNvSpPr txBox="1">
            <a:spLocks noChangeArrowheads="1"/>
          </p:cNvSpPr>
          <p:nvPr/>
        </p:nvSpPr>
        <p:spPr bwMode="auto">
          <a:xfrm>
            <a:off x="2420936" y="569595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dirty="0"/>
              <a:t>Julie MacCartee</a:t>
            </a:r>
          </a:p>
        </p:txBody>
      </p:sp>
      <p:pic>
        <p:nvPicPr>
          <p:cNvPr id="9229" name="Picture 14">
            <a:extLst>
              <a:ext uri="{FF2B5EF4-FFF2-40B4-BE49-F238E27FC236}">
                <a16:creationId xmlns="" xmlns:a16="http://schemas.microsoft.com/office/drawing/2014/main" id="{A8365637-01FF-4EE8-8CF0-34EF4B8B1B2E}"/>
              </a:ext>
            </a:extLst>
          </p:cNvPr>
          <p:cNvPicPr>
            <a:picLocks noChangeAspect="1"/>
          </p:cNvPicPr>
          <p:nvPr/>
        </p:nvPicPr>
        <p:blipFill>
          <a:blip r:embed="rId4">
            <a:extLst>
              <a:ext uri="{28A0092B-C50C-407E-A947-70E740481C1C}">
                <a14:useLocalDpi xmlns:a14="http://schemas.microsoft.com/office/drawing/2010/main" val="0"/>
              </a:ext>
            </a:extLst>
          </a:blip>
          <a:srcRect l="12424" t="4688" r="12424" b="20161"/>
          <a:stretch>
            <a:fillRect/>
          </a:stretch>
        </p:blipFill>
        <p:spPr bwMode="auto">
          <a:xfrm>
            <a:off x="5105400" y="4143375"/>
            <a:ext cx="1479550" cy="1479550"/>
          </a:xfrm>
          <a:prstGeom prst="rect">
            <a:avLst/>
          </a:prstGeom>
          <a:noFill/>
          <a:ln w="38100">
            <a:solidFill>
              <a:srgbClr val="55A9C2"/>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rightnessContrast bright="18000" contrast="11000"/>
                    </a14:imgEffect>
                  </a14:imgLayer>
                </a14:imgProps>
              </a:ext>
              <a:ext uri="{28A0092B-C50C-407E-A947-70E740481C1C}">
                <a14:useLocalDpi xmlns:a14="http://schemas.microsoft.com/office/drawing/2010/main" val="0"/>
              </a:ext>
            </a:extLst>
          </a:blip>
          <a:stretch>
            <a:fillRect/>
          </a:stretch>
        </p:blipFill>
        <p:spPr>
          <a:xfrm>
            <a:off x="1430336" y="1542254"/>
            <a:ext cx="1731963" cy="1731963"/>
          </a:xfrm>
          <a:prstGeom prst="rect">
            <a:avLst/>
          </a:prstGeom>
          <a:ln w="38100">
            <a:solidFill>
              <a:srgbClr val="55A9C2"/>
            </a:solidFill>
          </a:ln>
        </p:spPr>
      </p:pic>
      <p:sp>
        <p:nvSpPr>
          <p:cNvPr id="3" name="Slide Number Placeholder 2"/>
          <p:cNvSpPr>
            <a:spLocks noGrp="1"/>
          </p:cNvSpPr>
          <p:nvPr>
            <p:ph type="sldNum" sz="quarter" idx="12"/>
          </p:nvPr>
        </p:nvSpPr>
        <p:spPr/>
        <p:txBody>
          <a:bodyPr/>
          <a:lstStyle/>
          <a:p>
            <a:fld id="{2680167F-CB3B-4B4D-AF6D-A71750A3E1A0}" type="slidenum">
              <a:rPr lang="en-US" smtClean="0"/>
              <a:t>3</a:t>
            </a:fld>
            <a:endParaRPr lang="en-US"/>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19498" t="3512" r="23414" b="31550"/>
          <a:stretch/>
        </p:blipFill>
        <p:spPr>
          <a:xfrm>
            <a:off x="3935412" y="1552473"/>
            <a:ext cx="1770063" cy="1770063"/>
          </a:xfrm>
          <a:prstGeom prst="rect">
            <a:avLst/>
          </a:prstGeom>
          <a:ln w="38100">
            <a:solidFill>
              <a:srgbClr val="55A9C2"/>
            </a:solidFill>
          </a:ln>
        </p:spPr>
      </p:pic>
      <p:sp>
        <p:nvSpPr>
          <p:cNvPr id="13" name="TextBox 8">
            <a:extLst>
              <a:ext uri="{FF2B5EF4-FFF2-40B4-BE49-F238E27FC236}">
                <a16:creationId xmlns="" xmlns:a16="http://schemas.microsoft.com/office/drawing/2014/main" id="{3FD62CE0-96B6-420A-8ADD-8EFEC6456C24}"/>
              </a:ext>
            </a:extLst>
          </p:cNvPr>
          <p:cNvSpPr txBox="1">
            <a:spLocks noChangeArrowheads="1"/>
          </p:cNvSpPr>
          <p:nvPr/>
        </p:nvSpPr>
        <p:spPr bwMode="auto">
          <a:xfrm>
            <a:off x="3935412" y="33655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dirty="0" smtClean="0"/>
              <a:t>Patrick Starr</a:t>
            </a:r>
            <a:endParaRPr lang="en-US" altLang="en-US" dirty="0"/>
          </a:p>
        </p:txBody>
      </p:sp>
    </p:spTree>
    <p:extLst>
      <p:ext uri="{BB962C8B-B14F-4D97-AF65-F5344CB8AC3E}">
        <p14:creationId xmlns:p14="http://schemas.microsoft.com/office/powerpoint/2010/main" val="3095904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Transitioning to the </a:t>
            </a:r>
            <a:r>
              <a:rPr lang="en-US" dirty="0" smtClean="0">
                <a:solidFill>
                  <a:schemeClr val="bg1"/>
                </a:solidFill>
              </a:rPr>
              <a:t>new sales, finance, and investment </a:t>
            </a:r>
            <a:r>
              <a:rPr lang="en-US" dirty="0" smtClean="0"/>
              <a:t>indicators</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1307162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Transition</a:t>
            </a:r>
            <a:endParaRPr lang="en-US" dirty="0"/>
          </a:p>
        </p:txBody>
      </p:sp>
      <p:sp>
        <p:nvSpPr>
          <p:cNvPr id="3" name="Content Placeholder 2"/>
          <p:cNvSpPr>
            <a:spLocks noGrp="1"/>
          </p:cNvSpPr>
          <p:nvPr>
            <p:ph idx="1"/>
          </p:nvPr>
        </p:nvSpPr>
        <p:spPr>
          <a:xfrm>
            <a:off x="457200" y="1371600"/>
            <a:ext cx="8229600" cy="4525963"/>
          </a:xfrm>
        </p:spPr>
        <p:txBody>
          <a:bodyPr/>
          <a:lstStyle/>
          <a:p>
            <a:pPr marL="0" lvl="0" indent="0">
              <a:spcBef>
                <a:spcPts val="0"/>
              </a:spcBef>
              <a:spcAft>
                <a:spcPts val="600"/>
              </a:spcAft>
              <a:buSzPts val="2100"/>
              <a:buNone/>
            </a:pPr>
            <a:r>
              <a:rPr lang="en-US" sz="1800" b="1" dirty="0" smtClean="0">
                <a:sym typeface="Wingdings"/>
              </a:rPr>
              <a:t>  </a:t>
            </a:r>
            <a:r>
              <a:rPr lang="en-US" sz="2400" b="1" dirty="0" smtClean="0"/>
              <a:t>Activity-level </a:t>
            </a:r>
            <a:r>
              <a:rPr lang="en-US" sz="2400" b="1" dirty="0"/>
              <a:t>indicators</a:t>
            </a:r>
            <a:r>
              <a:rPr lang="en-US" sz="2400" dirty="0"/>
              <a:t>:</a:t>
            </a:r>
          </a:p>
          <a:p>
            <a:pPr marL="400050" lvl="1" indent="0">
              <a:spcBef>
                <a:spcPts val="0"/>
              </a:spcBef>
              <a:spcAft>
                <a:spcPts val="600"/>
              </a:spcAft>
              <a:buSzPts val="1800"/>
              <a:buNone/>
            </a:pPr>
            <a:r>
              <a:rPr lang="en-US" dirty="0" smtClean="0"/>
              <a:t>- Activities </a:t>
            </a:r>
            <a:r>
              <a:rPr lang="en-US" dirty="0"/>
              <a:t>end before Oct 2019: </a:t>
            </a:r>
            <a:r>
              <a:rPr lang="en-US" dirty="0" smtClean="0"/>
              <a:t>New </a:t>
            </a:r>
            <a:r>
              <a:rPr lang="en-US" dirty="0"/>
              <a:t>indicators optional</a:t>
            </a:r>
          </a:p>
          <a:p>
            <a:pPr marL="400050" lvl="1" indent="0">
              <a:spcBef>
                <a:spcPts val="0"/>
              </a:spcBef>
              <a:spcAft>
                <a:spcPts val="600"/>
              </a:spcAft>
              <a:buSzPts val="1800"/>
              <a:buNone/>
            </a:pPr>
            <a:r>
              <a:rPr lang="en-US" dirty="0" smtClean="0"/>
              <a:t>- Activities </a:t>
            </a:r>
            <a:r>
              <a:rPr lang="en-US" dirty="0"/>
              <a:t>end after Sep 2019: New indicators mandatory</a:t>
            </a:r>
          </a:p>
          <a:p>
            <a:pPr marL="0" lvl="0" indent="0">
              <a:spcBef>
                <a:spcPts val="0"/>
              </a:spcBef>
              <a:spcAft>
                <a:spcPts val="600"/>
              </a:spcAft>
              <a:buSzPts val="2100"/>
              <a:buNone/>
            </a:pPr>
            <a:endParaRPr lang="en-US" sz="2400" b="1" dirty="0" smtClean="0"/>
          </a:p>
          <a:p>
            <a:pPr marL="0" lvl="0" indent="0">
              <a:spcBef>
                <a:spcPts val="0"/>
              </a:spcBef>
              <a:spcAft>
                <a:spcPts val="600"/>
              </a:spcAft>
              <a:buSzPts val="2100"/>
              <a:buNone/>
            </a:pPr>
            <a:r>
              <a:rPr lang="en-US" sz="1800" b="1" dirty="0">
                <a:sym typeface="Wingdings"/>
              </a:rPr>
              <a:t> </a:t>
            </a:r>
            <a:r>
              <a:rPr lang="en-US" sz="1800" b="1" dirty="0" smtClean="0">
                <a:sym typeface="Wingdings"/>
              </a:rPr>
              <a:t> </a:t>
            </a:r>
            <a:r>
              <a:rPr lang="en-US" sz="2400" b="1" dirty="0" smtClean="0"/>
              <a:t>Reporting </a:t>
            </a:r>
            <a:r>
              <a:rPr lang="en-US" sz="2400" b="1" dirty="0"/>
              <a:t>in FTFMS</a:t>
            </a:r>
            <a:r>
              <a:rPr lang="en-US" sz="2400" dirty="0"/>
              <a:t>:</a:t>
            </a:r>
          </a:p>
          <a:p>
            <a:pPr marL="400050" lvl="1" indent="0">
              <a:spcBef>
                <a:spcPts val="0"/>
              </a:spcBef>
              <a:spcAft>
                <a:spcPts val="600"/>
              </a:spcAft>
              <a:buSzPts val="1800"/>
              <a:buNone/>
            </a:pPr>
            <a:r>
              <a:rPr lang="en-US" dirty="0" smtClean="0"/>
              <a:t>- Fall </a:t>
            </a:r>
            <a:r>
              <a:rPr lang="en-US" dirty="0"/>
              <a:t>2018: set targets new indicators for FY19-21, report on results for new indicators if fully aligned with definition, otherwise report on old indicators</a:t>
            </a:r>
          </a:p>
          <a:p>
            <a:pPr marL="400050" lvl="1" indent="0">
              <a:spcBef>
                <a:spcPts val="0"/>
              </a:spcBef>
              <a:spcAft>
                <a:spcPts val="600"/>
              </a:spcAft>
              <a:buSzPts val="1800"/>
              <a:buNone/>
            </a:pPr>
            <a:r>
              <a:rPr lang="en-US" dirty="0" smtClean="0"/>
              <a:t>- Fall </a:t>
            </a:r>
            <a:r>
              <a:rPr lang="en-US" dirty="0"/>
              <a:t>2019: report against new indicators for FY 2019</a:t>
            </a:r>
          </a:p>
          <a:p>
            <a:pPr>
              <a:spcAft>
                <a:spcPts val="600"/>
              </a:spcAft>
            </a:pP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31</a:t>
            </a:fld>
            <a:endParaRPr lang="en-US"/>
          </a:p>
        </p:txBody>
      </p:sp>
    </p:spTree>
    <p:extLst>
      <p:ext uri="{BB962C8B-B14F-4D97-AF65-F5344CB8AC3E}">
        <p14:creationId xmlns:p14="http://schemas.microsoft.com/office/powerpoint/2010/main" val="458742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Questions?</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3644440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54FB26FE-24AA-4E7F-87BD-B9C8E2CC1A8C}"/>
              </a:ext>
            </a:extLst>
          </p:cNvPr>
          <p:cNvSpPr>
            <a:spLocks noGrp="1"/>
          </p:cNvSpPr>
          <p:nvPr>
            <p:ph type="title"/>
          </p:nvPr>
        </p:nvSpPr>
        <p:spPr>
          <a:xfrm>
            <a:off x="457200" y="228600"/>
            <a:ext cx="8229600" cy="1143000"/>
          </a:xfrm>
        </p:spPr>
        <p:txBody>
          <a:bodyPr/>
          <a:lstStyle/>
          <a:p>
            <a:r>
              <a:rPr lang="en-US" altLang="en-US" dirty="0"/>
              <a:t>Feed the Future MEL Webinar Series</a:t>
            </a:r>
          </a:p>
        </p:txBody>
      </p:sp>
      <p:sp>
        <p:nvSpPr>
          <p:cNvPr id="37891" name="Content Placeholder 2">
            <a:extLst>
              <a:ext uri="{FF2B5EF4-FFF2-40B4-BE49-F238E27FC236}">
                <a16:creationId xmlns:a16="http://schemas.microsoft.com/office/drawing/2014/main" xmlns="" id="{89055B62-4965-4CBD-973E-984A70BAB23F}"/>
              </a:ext>
            </a:extLst>
          </p:cNvPr>
          <p:cNvSpPr>
            <a:spLocks noGrp="1"/>
          </p:cNvSpPr>
          <p:nvPr>
            <p:ph idx="1"/>
          </p:nvPr>
        </p:nvSpPr>
        <p:spPr>
          <a:xfrm>
            <a:off x="457200" y="1295400"/>
            <a:ext cx="8229600" cy="4724400"/>
          </a:xfrm>
        </p:spPr>
        <p:txBody>
          <a:bodyPr>
            <a:normAutofit lnSpcReduction="10000"/>
          </a:bodyPr>
          <a:lstStyle/>
          <a:p>
            <a:pPr>
              <a:spcAft>
                <a:spcPts val="600"/>
              </a:spcAft>
            </a:pPr>
            <a:r>
              <a:rPr lang="en-US" altLang="en-US" sz="2200" b="1" u="sng" dirty="0">
                <a:hlinkClick r:id="rId3"/>
              </a:rPr>
              <a:t>Intro to the MEL System</a:t>
            </a:r>
            <a:r>
              <a:rPr lang="en-US" altLang="en-US" sz="2200" dirty="0"/>
              <a:t> </a:t>
            </a:r>
            <a:r>
              <a:rPr lang="en-US" altLang="en-US" sz="2200" dirty="0" smtClean="0"/>
              <a:t>(recording available)</a:t>
            </a:r>
            <a:endParaRPr lang="en-US" altLang="en-US" sz="2200" dirty="0"/>
          </a:p>
          <a:p>
            <a:pPr>
              <a:spcAft>
                <a:spcPts val="600"/>
              </a:spcAft>
            </a:pPr>
            <a:r>
              <a:rPr lang="en-US" altLang="en-US" sz="2200" b="1" u="sng" dirty="0">
                <a:hlinkClick r:id="rId4"/>
              </a:rPr>
              <a:t>Standard Indicator Overview</a:t>
            </a:r>
            <a:r>
              <a:rPr lang="en-US" altLang="en-US" sz="2200" b="1" dirty="0"/>
              <a:t> </a:t>
            </a:r>
            <a:r>
              <a:rPr lang="en-US" altLang="en-US" sz="2200" dirty="0" smtClean="0"/>
              <a:t>(recording available)</a:t>
            </a:r>
            <a:endParaRPr lang="en-US" altLang="en-US" sz="2200" dirty="0"/>
          </a:p>
          <a:p>
            <a:pPr>
              <a:spcAft>
                <a:spcPts val="600"/>
              </a:spcAft>
            </a:pPr>
            <a:r>
              <a:rPr lang="en-US" altLang="en-US" sz="2200" b="1" dirty="0">
                <a:hlinkClick r:id="rId5"/>
              </a:rPr>
              <a:t>New </a:t>
            </a:r>
            <a:r>
              <a:rPr lang="en-US" altLang="en-US" sz="2200" b="1" dirty="0" smtClean="0">
                <a:hlinkClick r:id="rId5"/>
              </a:rPr>
              <a:t>Indicators: </a:t>
            </a:r>
            <a:r>
              <a:rPr lang="en-US" altLang="en-US" sz="2200" b="1" dirty="0">
                <a:hlinkClick r:id="rId5"/>
              </a:rPr>
              <a:t>Application of improved practices and </a:t>
            </a:r>
            <a:r>
              <a:rPr lang="en-US" altLang="en-US" sz="2200" b="1" dirty="0" smtClean="0">
                <a:hlinkClick r:id="rId5"/>
              </a:rPr>
              <a:t>technologies</a:t>
            </a:r>
            <a:r>
              <a:rPr lang="en-US" altLang="en-US" sz="2200" b="1" dirty="0" smtClean="0"/>
              <a:t> </a:t>
            </a:r>
            <a:r>
              <a:rPr lang="en-US" altLang="en-US" sz="2200" dirty="0" smtClean="0"/>
              <a:t>(recording available)</a:t>
            </a:r>
            <a:endParaRPr lang="en-US" altLang="en-US" sz="2200" dirty="0"/>
          </a:p>
          <a:p>
            <a:pPr>
              <a:spcAft>
                <a:spcPts val="600"/>
              </a:spcAft>
            </a:pPr>
            <a:r>
              <a:rPr lang="en-US" altLang="en-US" sz="2200" b="1" dirty="0">
                <a:hlinkClick r:id="rId6"/>
              </a:rPr>
              <a:t>New Indicators: </a:t>
            </a:r>
            <a:r>
              <a:rPr lang="en-US" altLang="en-US" sz="2200" b="1" dirty="0" smtClean="0">
                <a:hlinkClick r:id="rId6"/>
              </a:rPr>
              <a:t>Sales, finance, and investment</a:t>
            </a:r>
            <a:r>
              <a:rPr lang="en-US" altLang="en-US" sz="2200" b="1" dirty="0" smtClean="0"/>
              <a:t> </a:t>
            </a:r>
            <a:r>
              <a:rPr lang="en-US" altLang="en-US" sz="2200" dirty="0" smtClean="0"/>
              <a:t>– </a:t>
            </a:r>
            <a:r>
              <a:rPr lang="en-US" altLang="en-US" sz="2200" b="1" dirty="0" smtClean="0"/>
              <a:t>Today!</a:t>
            </a:r>
            <a:endParaRPr lang="en-US" altLang="en-US" sz="2200" b="1" dirty="0"/>
          </a:p>
          <a:p>
            <a:pPr>
              <a:spcAft>
                <a:spcPts val="600"/>
              </a:spcAft>
            </a:pPr>
            <a:r>
              <a:rPr lang="en-US" altLang="en-US" sz="2200" dirty="0" smtClean="0"/>
              <a:t>New Indicators: </a:t>
            </a:r>
            <a:r>
              <a:rPr lang="en-US" altLang="en-US" sz="2200" dirty="0"/>
              <a:t>Yield and geospatial</a:t>
            </a:r>
          </a:p>
          <a:p>
            <a:pPr>
              <a:spcAft>
                <a:spcPts val="600"/>
              </a:spcAft>
            </a:pPr>
            <a:r>
              <a:rPr lang="en-US" altLang="en-US" sz="2200" dirty="0" smtClean="0"/>
              <a:t>New Indicators: Gender</a:t>
            </a:r>
          </a:p>
          <a:p>
            <a:pPr>
              <a:spcAft>
                <a:spcPts val="600"/>
              </a:spcAft>
            </a:pPr>
            <a:r>
              <a:rPr lang="en-US" altLang="en-US" sz="2200" dirty="0" smtClean="0"/>
              <a:t>Nutrition Indicators</a:t>
            </a:r>
            <a:endParaRPr lang="en-US" altLang="en-US" sz="2200" dirty="0"/>
          </a:p>
          <a:p>
            <a:pPr>
              <a:spcAft>
                <a:spcPts val="600"/>
              </a:spcAft>
            </a:pPr>
            <a:r>
              <a:rPr lang="en-US" altLang="en-US" sz="2200" dirty="0"/>
              <a:t>Learning Agenda</a:t>
            </a:r>
          </a:p>
          <a:p>
            <a:pPr>
              <a:spcAft>
                <a:spcPts val="600"/>
              </a:spcAft>
            </a:pPr>
            <a:r>
              <a:rPr lang="en-US" altLang="en-US" sz="2200" dirty="0"/>
              <a:t>Market Systems Measurement</a:t>
            </a:r>
          </a:p>
          <a:p>
            <a:pPr>
              <a:spcAft>
                <a:spcPts val="600"/>
              </a:spcAft>
            </a:pPr>
            <a:r>
              <a:rPr lang="en-US" altLang="en-US" sz="2200" dirty="0"/>
              <a:t>Annual FTFMS users webinar</a:t>
            </a:r>
          </a:p>
        </p:txBody>
      </p:sp>
      <p:pic>
        <p:nvPicPr>
          <p:cNvPr id="5" name="Picture 4"/>
          <p:cNvPicPr>
            <a:picLocks noChangeAspect="1"/>
          </p:cNvPicPr>
          <p:nvPr/>
        </p:nvPicPr>
        <p:blipFill>
          <a:blip r:embed="rId7"/>
          <a:stretch>
            <a:fillRect/>
          </a:stretch>
        </p:blipFill>
        <p:spPr>
          <a:xfrm>
            <a:off x="5503334" y="4267200"/>
            <a:ext cx="3141132" cy="176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2680167F-CB3B-4B4D-AF6D-A71750A3E1A0}" type="slidenum">
              <a:rPr lang="en-US" smtClean="0"/>
              <a:t>33</a:t>
            </a:fld>
            <a:endParaRPr lang="en-US"/>
          </a:p>
        </p:txBody>
      </p:sp>
    </p:spTree>
    <p:extLst>
      <p:ext uri="{BB962C8B-B14F-4D97-AF65-F5344CB8AC3E}">
        <p14:creationId xmlns:p14="http://schemas.microsoft.com/office/powerpoint/2010/main" val="169892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smtClean="0"/>
              <a:t>Webinar objectives</a:t>
            </a:r>
            <a:endParaRPr lang="en-US" dirty="0"/>
          </a:p>
        </p:txBody>
      </p:sp>
      <p:sp>
        <p:nvSpPr>
          <p:cNvPr id="3" name="Content Placeholder 2"/>
          <p:cNvSpPr>
            <a:spLocks noGrp="1"/>
          </p:cNvSpPr>
          <p:nvPr>
            <p:ph idx="1"/>
          </p:nvPr>
        </p:nvSpPr>
        <p:spPr>
          <a:xfrm>
            <a:off x="457200" y="1600200"/>
            <a:ext cx="8229600" cy="4678363"/>
          </a:xfrm>
        </p:spPr>
        <p:txBody>
          <a:bodyPr>
            <a:noAutofit/>
          </a:bodyPr>
          <a:lstStyle/>
          <a:p>
            <a:pPr>
              <a:spcAft>
                <a:spcPts val="600"/>
              </a:spcAft>
            </a:pPr>
            <a:r>
              <a:rPr lang="en-US" sz="2400" dirty="0" smtClean="0"/>
              <a:t>Key points of definitions and </a:t>
            </a:r>
            <a:r>
              <a:rPr lang="en-US" sz="2400" dirty="0" err="1" smtClean="0"/>
              <a:t>disaggregations</a:t>
            </a:r>
            <a:r>
              <a:rPr lang="en-US" sz="2400" dirty="0" smtClean="0"/>
              <a:t> to enable better data collection and reporting for: </a:t>
            </a:r>
          </a:p>
          <a:p>
            <a:pPr lvl="1">
              <a:spcAft>
                <a:spcPts val="600"/>
              </a:spcAft>
            </a:pPr>
            <a:r>
              <a:rPr lang="en-US" sz="2000" dirty="0" smtClean="0"/>
              <a:t>EG.3.1-14 Value of new USG commitments and private sector investment leveraged by the USG to support food security and nutrition [IM-level]</a:t>
            </a:r>
          </a:p>
          <a:p>
            <a:pPr lvl="1">
              <a:spcAft>
                <a:spcPts val="600"/>
              </a:spcAft>
            </a:pPr>
            <a:r>
              <a:rPr lang="en-US" sz="2000" dirty="0" smtClean="0"/>
              <a:t>EG.3.2-26 Value of annual sales of farms and firms receiving USG assistance [IM-level]</a:t>
            </a:r>
          </a:p>
          <a:p>
            <a:pPr lvl="1">
              <a:spcAft>
                <a:spcPts val="600"/>
              </a:spcAft>
            </a:pPr>
            <a:r>
              <a:rPr lang="en-US" sz="2000" dirty="0" smtClean="0"/>
              <a:t>EG.3.2-27 Value of agriculture-related financing accessed as a result of USG assistance [IM-level]</a:t>
            </a:r>
            <a:endParaRPr lang="en-US" sz="2000" dirty="0"/>
          </a:p>
        </p:txBody>
      </p:sp>
      <p:sp>
        <p:nvSpPr>
          <p:cNvPr id="4" name="Slide Number Placeholder 3"/>
          <p:cNvSpPr>
            <a:spLocks noGrp="1"/>
          </p:cNvSpPr>
          <p:nvPr>
            <p:ph type="sldNum" sz="quarter" idx="12"/>
          </p:nvPr>
        </p:nvSpPr>
        <p:spPr/>
        <p:txBody>
          <a:bodyPr/>
          <a:lstStyle/>
          <a:p>
            <a:fld id="{2680167F-CB3B-4B4D-AF6D-A71750A3E1A0}" type="slidenum">
              <a:rPr lang="en-US" smtClean="0"/>
              <a:t>4</a:t>
            </a:fld>
            <a:endParaRPr lang="en-US"/>
          </a:p>
        </p:txBody>
      </p:sp>
    </p:spTree>
    <p:extLst>
      <p:ext uri="{BB962C8B-B14F-4D97-AF65-F5344CB8AC3E}">
        <p14:creationId xmlns:p14="http://schemas.microsoft.com/office/powerpoint/2010/main" val="296656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Indicator definitions and changes</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30716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Indicator/PIRS-specific changes</a:t>
            </a:r>
            <a:endParaRPr lang="en-US" dirty="0"/>
          </a:p>
        </p:txBody>
      </p:sp>
      <p:sp>
        <p:nvSpPr>
          <p:cNvPr id="3" name="Content Placeholder 2"/>
          <p:cNvSpPr>
            <a:spLocks noGrp="1"/>
          </p:cNvSpPr>
          <p:nvPr>
            <p:ph idx="1"/>
          </p:nvPr>
        </p:nvSpPr>
        <p:spPr/>
        <p:txBody>
          <a:bodyPr/>
          <a:lstStyle/>
          <a:p>
            <a:pPr marL="457200" indent="-457200">
              <a:spcBef>
                <a:spcPts val="600"/>
              </a:spcBef>
              <a:spcAft>
                <a:spcPts val="600"/>
              </a:spcAft>
              <a:buFont typeface="Arial"/>
              <a:buChar char="•"/>
            </a:pPr>
            <a:r>
              <a:rPr lang="en-US" dirty="0" smtClean="0">
                <a:solidFill>
                  <a:srgbClr val="000000"/>
                </a:solidFill>
              </a:rPr>
              <a:t>Indicators </a:t>
            </a:r>
            <a:r>
              <a:rPr lang="en-US" dirty="0">
                <a:solidFill>
                  <a:srgbClr val="000000"/>
                </a:solidFill>
              </a:rPr>
              <a:t>in general have a greater focus on capturing changes throughout the value chain, including private sector partners, market participants, etc</a:t>
            </a:r>
            <a:r>
              <a:rPr lang="en-US" dirty="0" smtClean="0">
                <a:solidFill>
                  <a:srgbClr val="000000"/>
                </a:solidFill>
              </a:rPr>
              <a:t>.</a:t>
            </a:r>
          </a:p>
          <a:p>
            <a:pPr marL="457200" indent="-457200">
              <a:spcBef>
                <a:spcPts val="600"/>
              </a:spcBef>
              <a:spcAft>
                <a:spcPts val="600"/>
              </a:spcAft>
              <a:buFont typeface="Arial"/>
              <a:buChar char="•"/>
            </a:pPr>
            <a:r>
              <a:rPr lang="en-US" dirty="0">
                <a:solidFill>
                  <a:srgbClr val="000000"/>
                </a:solidFill>
              </a:rPr>
              <a:t>People-level indicators disaggregated by sex and </a:t>
            </a:r>
            <a:r>
              <a:rPr lang="en-US" dirty="0" smtClean="0">
                <a:solidFill>
                  <a:srgbClr val="000000"/>
                </a:solidFill>
              </a:rPr>
              <a:t>age</a:t>
            </a:r>
            <a:endParaRPr lang="en-US" dirty="0">
              <a:solidFill>
                <a:srgbClr val="000000"/>
              </a:solidFill>
            </a:endParaRPr>
          </a:p>
          <a:p>
            <a:pPr marL="457200" indent="-457200">
              <a:spcBef>
                <a:spcPts val="600"/>
              </a:spcBef>
              <a:spcAft>
                <a:spcPts val="600"/>
              </a:spcAft>
              <a:buFont typeface="Arial"/>
              <a:buChar char="•"/>
            </a:pPr>
            <a:r>
              <a:rPr lang="en-US" dirty="0">
                <a:solidFill>
                  <a:srgbClr val="000000"/>
                </a:solidFill>
              </a:rPr>
              <a:t>Reporting notes for the more complicated </a:t>
            </a:r>
            <a:r>
              <a:rPr lang="en-US" dirty="0" smtClean="0">
                <a:solidFill>
                  <a:srgbClr val="000000"/>
                </a:solidFill>
              </a:rPr>
              <a:t>indicators </a:t>
            </a:r>
            <a:r>
              <a:rPr lang="en-US" dirty="0">
                <a:solidFill>
                  <a:srgbClr val="000000"/>
                </a:solidFill>
              </a:rPr>
              <a:t>include examples for data entry</a:t>
            </a:r>
          </a:p>
          <a:p>
            <a:pPr>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6</a:t>
            </a:fld>
            <a:endParaRPr lang="en-US"/>
          </a:p>
        </p:txBody>
      </p:sp>
    </p:spTree>
    <p:extLst>
      <p:ext uri="{BB962C8B-B14F-4D97-AF65-F5344CB8AC3E}">
        <p14:creationId xmlns:p14="http://schemas.microsoft.com/office/powerpoint/2010/main" val="70687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5190"/>
            <a:ext cx="8134350" cy="1822410"/>
          </a:xfrm>
        </p:spPr>
        <p:txBody>
          <a:bodyPr>
            <a:noAutofit/>
          </a:bodyPr>
          <a:lstStyle/>
          <a:p>
            <a:r>
              <a:rPr lang="en-US" sz="3200" dirty="0"/>
              <a:t>EG.3.1-14 Value of new USG commitments and private sector investment leveraged by the USG to support food security and nutrition [IM-level]</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a:t>
            </a:fld>
            <a:endParaRPr lang="en-US"/>
          </a:p>
        </p:txBody>
      </p:sp>
      <p:sp>
        <p:nvSpPr>
          <p:cNvPr id="3" name="TextBox 2"/>
          <p:cNvSpPr txBox="1"/>
          <p:nvPr/>
        </p:nvSpPr>
        <p:spPr>
          <a:xfrm>
            <a:off x="2971800" y="981045"/>
            <a:ext cx="3048000" cy="400110"/>
          </a:xfrm>
          <a:prstGeom prst="rect">
            <a:avLst/>
          </a:prstGeom>
          <a:solidFill>
            <a:srgbClr val="D37D28"/>
          </a:solidFill>
          <a:ln w="19050">
            <a:solidFill>
              <a:schemeClr val="bg1"/>
            </a:solidFill>
          </a:ln>
        </p:spPr>
        <p:txBody>
          <a:bodyPr wrap="square" rtlCol="0">
            <a:spAutoFit/>
          </a:bodyPr>
          <a:lstStyle/>
          <a:p>
            <a:pPr algn="ctr"/>
            <a:r>
              <a:rPr lang="en-US" sz="2000" b="1" dirty="0" smtClean="0">
                <a:solidFill>
                  <a:schemeClr val="bg1"/>
                </a:solidFill>
              </a:rPr>
              <a:t>INDICATOR</a:t>
            </a:r>
            <a:endParaRPr lang="en-US" sz="2000" b="1" dirty="0">
              <a:solidFill>
                <a:schemeClr val="bg1"/>
              </a:solidFill>
            </a:endParaRPr>
          </a:p>
        </p:txBody>
      </p:sp>
    </p:spTree>
    <p:extLst>
      <p:ext uri="{BB962C8B-B14F-4D97-AF65-F5344CB8AC3E}">
        <p14:creationId xmlns:p14="http://schemas.microsoft.com/office/powerpoint/2010/main" val="2575472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EG.3.1-14 Value of new USG commitments and private sector investment leveraged by the USG to support food security and nutrition [IM-level]</a:t>
            </a:r>
            <a:endParaRPr lang="en-US" sz="2400" dirty="0"/>
          </a:p>
        </p:txBody>
      </p:sp>
      <p:sp>
        <p:nvSpPr>
          <p:cNvPr id="3" name="Content Placeholder 2"/>
          <p:cNvSpPr>
            <a:spLocks noGrp="1"/>
          </p:cNvSpPr>
          <p:nvPr>
            <p:ph idx="1"/>
          </p:nvPr>
        </p:nvSpPr>
        <p:spPr/>
        <p:txBody>
          <a:bodyPr>
            <a:normAutofit/>
          </a:bodyPr>
          <a:lstStyle/>
          <a:p>
            <a:r>
              <a:rPr lang="en-US" dirty="0" smtClean="0"/>
              <a:t>Includes </a:t>
            </a:r>
            <a:r>
              <a:rPr lang="en-US" u="sng" dirty="0" smtClean="0"/>
              <a:t>both</a:t>
            </a:r>
            <a:r>
              <a:rPr lang="en-US" dirty="0" smtClean="0"/>
              <a:t> operating capital (e.g., inputs or inventory) </a:t>
            </a:r>
            <a:r>
              <a:rPr lang="en-US" u="sng" dirty="0" smtClean="0"/>
              <a:t>and</a:t>
            </a:r>
            <a:r>
              <a:rPr lang="en-US" dirty="0" smtClean="0"/>
              <a:t> </a:t>
            </a:r>
            <a:r>
              <a:rPr lang="en-US" dirty="0"/>
              <a:t>long-term investments </a:t>
            </a:r>
            <a:r>
              <a:rPr lang="en-US" dirty="0" smtClean="0"/>
              <a:t>(</a:t>
            </a:r>
            <a:r>
              <a:rPr lang="en-US" dirty="0"/>
              <a:t>e.g., property, plant, and equipment and other fixed </a:t>
            </a:r>
            <a:r>
              <a:rPr lang="en-US" dirty="0" smtClean="0"/>
              <a:t>assets).</a:t>
            </a:r>
          </a:p>
          <a:p>
            <a:r>
              <a:rPr lang="en-US" dirty="0"/>
              <a:t>Includes </a:t>
            </a:r>
            <a:r>
              <a:rPr lang="en-US" u="sng" dirty="0"/>
              <a:t>both</a:t>
            </a:r>
            <a:r>
              <a:rPr lang="en-US" dirty="0"/>
              <a:t> </a:t>
            </a:r>
            <a:r>
              <a:rPr lang="en-US" dirty="0" smtClean="0"/>
              <a:t>cash </a:t>
            </a:r>
            <a:r>
              <a:rPr lang="en-US" u="sng" dirty="0" smtClean="0"/>
              <a:t>and</a:t>
            </a:r>
            <a:r>
              <a:rPr lang="en-US" dirty="0" smtClean="0"/>
              <a:t> in-kind co-investment from the private sector.</a:t>
            </a:r>
          </a:p>
          <a:p>
            <a:r>
              <a:rPr lang="en-US" dirty="0" smtClean="0"/>
              <a:t>In-kind investments</a:t>
            </a:r>
            <a:r>
              <a:rPr lang="en-US" dirty="0"/>
              <a:t>, which should be valued at market rates, could include legal or business development services. </a:t>
            </a:r>
          </a:p>
        </p:txBody>
      </p:sp>
      <p:sp>
        <p:nvSpPr>
          <p:cNvPr id="4" name="Slide Number Placeholder 3"/>
          <p:cNvSpPr>
            <a:spLocks noGrp="1"/>
          </p:cNvSpPr>
          <p:nvPr>
            <p:ph type="sldNum" sz="quarter" idx="12"/>
          </p:nvPr>
        </p:nvSpPr>
        <p:spPr/>
        <p:txBody>
          <a:bodyPr/>
          <a:lstStyle/>
          <a:p>
            <a:fld id="{2680167F-CB3B-4B4D-AF6D-A71750A3E1A0}" type="slidenum">
              <a:rPr lang="en-US" smtClean="0"/>
              <a:t>8</a:t>
            </a:fld>
            <a:endParaRPr lang="en-US"/>
          </a:p>
        </p:txBody>
      </p:sp>
    </p:spTree>
    <p:extLst>
      <p:ext uri="{BB962C8B-B14F-4D97-AF65-F5344CB8AC3E}">
        <p14:creationId xmlns:p14="http://schemas.microsoft.com/office/powerpoint/2010/main" val="327020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EG.3.1-14 Value of new USG commitments and private sector investment leveraged…</a:t>
            </a:r>
            <a:r>
              <a:rPr lang="en-US" sz="2800" dirty="0" err="1" smtClean="0"/>
              <a:t>cont</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Key definitions:</a:t>
            </a:r>
          </a:p>
          <a:p>
            <a:pPr lvl="1"/>
            <a:r>
              <a:rPr lang="en-US" dirty="0"/>
              <a:t>“</a:t>
            </a:r>
            <a:r>
              <a:rPr lang="en-US" b="1" dirty="0"/>
              <a:t>New USG commitments</a:t>
            </a:r>
            <a:r>
              <a:rPr lang="en-US" dirty="0" smtClean="0"/>
              <a:t>”: </a:t>
            </a:r>
            <a:r>
              <a:rPr lang="en-US" b="1" dirty="0" smtClean="0"/>
              <a:t>funds provided </a:t>
            </a:r>
            <a:r>
              <a:rPr lang="en-US" dirty="0" smtClean="0"/>
              <a:t>thru an </a:t>
            </a:r>
            <a:r>
              <a:rPr lang="en-US" b="1" dirty="0" smtClean="0"/>
              <a:t>award </a:t>
            </a:r>
            <a:r>
              <a:rPr lang="en-US" b="1" dirty="0"/>
              <a:t>designed </a:t>
            </a:r>
            <a:r>
              <a:rPr lang="en-US" dirty="0"/>
              <a:t>to </a:t>
            </a:r>
            <a:r>
              <a:rPr lang="en-US" b="1" dirty="0"/>
              <a:t>leverage additional </a:t>
            </a:r>
            <a:r>
              <a:rPr lang="en-US" b="1" dirty="0" smtClean="0"/>
              <a:t>funds </a:t>
            </a:r>
            <a:r>
              <a:rPr lang="en-US" dirty="0" smtClean="0"/>
              <a:t>from </a:t>
            </a:r>
            <a:r>
              <a:rPr lang="en-US" dirty="0"/>
              <a:t>private sector </a:t>
            </a:r>
            <a:r>
              <a:rPr lang="en-US" dirty="0" smtClean="0"/>
              <a:t>organizations </a:t>
            </a:r>
          </a:p>
          <a:p>
            <a:pPr lvl="2"/>
            <a:r>
              <a:rPr lang="en-US" dirty="0" smtClean="0"/>
              <a:t>Report </a:t>
            </a:r>
            <a:r>
              <a:rPr lang="en-US" b="1" dirty="0" smtClean="0"/>
              <a:t>pre-project commitments</a:t>
            </a:r>
            <a:r>
              <a:rPr lang="en-US" dirty="0" smtClean="0"/>
              <a:t> at </a:t>
            </a:r>
            <a:r>
              <a:rPr lang="en-US" dirty="0"/>
              <a:t>the </a:t>
            </a:r>
            <a:r>
              <a:rPr lang="en-US" b="1" dirty="0"/>
              <a:t>outset </a:t>
            </a:r>
            <a:r>
              <a:rPr lang="en-US" dirty="0"/>
              <a:t>of the </a:t>
            </a:r>
            <a:r>
              <a:rPr lang="en-US" dirty="0" smtClean="0"/>
              <a:t>award</a:t>
            </a:r>
          </a:p>
          <a:p>
            <a:pPr lvl="2"/>
            <a:r>
              <a:rPr lang="en-US" dirty="0" smtClean="0"/>
              <a:t>Report in the </a:t>
            </a:r>
            <a:r>
              <a:rPr lang="en-US" b="1" dirty="0" smtClean="0"/>
              <a:t>reporting season for the year committed,</a:t>
            </a:r>
            <a:r>
              <a:rPr lang="en-US" dirty="0" smtClean="0"/>
              <a:t> </a:t>
            </a:r>
            <a:r>
              <a:rPr lang="en-US" dirty="0"/>
              <a:t>if </a:t>
            </a:r>
            <a:r>
              <a:rPr lang="en-US" dirty="0" smtClean="0"/>
              <a:t>committed during implementation</a:t>
            </a:r>
          </a:p>
          <a:p>
            <a:pPr lvl="2"/>
            <a:r>
              <a:rPr lang="en-US" b="1" dirty="0" smtClean="0"/>
              <a:t>Subsidies </a:t>
            </a:r>
            <a:r>
              <a:rPr lang="en-US" dirty="0" smtClean="0"/>
              <a:t>to </a:t>
            </a:r>
            <a:r>
              <a:rPr lang="en-US" dirty="0"/>
              <a:t>structure a guarantee or insurance product do </a:t>
            </a:r>
            <a:r>
              <a:rPr lang="en-US" b="1" dirty="0"/>
              <a:t>not </a:t>
            </a:r>
            <a:r>
              <a:rPr lang="en-US" dirty="0" smtClean="0"/>
              <a:t>count. </a:t>
            </a:r>
          </a:p>
          <a:p>
            <a:pPr lvl="1"/>
            <a:r>
              <a:rPr lang="en-US" dirty="0" smtClean="0"/>
              <a:t>“</a:t>
            </a:r>
            <a:r>
              <a:rPr lang="en-US" b="1" dirty="0"/>
              <a:t>Private </a:t>
            </a:r>
            <a:r>
              <a:rPr lang="en-US" b="1" dirty="0" smtClean="0"/>
              <a:t>sector</a:t>
            </a:r>
            <a:r>
              <a:rPr lang="en-US" dirty="0" smtClean="0"/>
              <a:t>”: formal companies, </a:t>
            </a:r>
            <a:r>
              <a:rPr lang="en-US" dirty="0"/>
              <a:t>community-based </a:t>
            </a:r>
            <a:r>
              <a:rPr lang="en-US" dirty="0" smtClean="0"/>
              <a:t>organizations or </a:t>
            </a:r>
            <a:r>
              <a:rPr lang="en-US" dirty="0"/>
              <a:t>nongovernmental </a:t>
            </a:r>
            <a:r>
              <a:rPr lang="en-US" dirty="0" smtClean="0"/>
              <a:t>organizations </a:t>
            </a:r>
            <a:r>
              <a:rPr lang="en-US" dirty="0"/>
              <a:t>(NGO) managing </a:t>
            </a:r>
            <a:r>
              <a:rPr lang="en-US" b="1" dirty="0"/>
              <a:t>for-profit</a:t>
            </a:r>
            <a:r>
              <a:rPr lang="en-US" dirty="0"/>
              <a:t> nutrition, agriculture, and/or food system-related activities. </a:t>
            </a:r>
          </a:p>
        </p:txBody>
      </p:sp>
      <p:sp>
        <p:nvSpPr>
          <p:cNvPr id="4" name="Slide Number Placeholder 3"/>
          <p:cNvSpPr>
            <a:spLocks noGrp="1"/>
          </p:cNvSpPr>
          <p:nvPr>
            <p:ph type="sldNum" sz="quarter" idx="12"/>
          </p:nvPr>
        </p:nvSpPr>
        <p:spPr/>
        <p:txBody>
          <a:bodyPr/>
          <a:lstStyle/>
          <a:p>
            <a:fld id="{2680167F-CB3B-4B4D-AF6D-A71750A3E1A0}" type="slidenum">
              <a:rPr lang="en-US" smtClean="0"/>
              <a:t>9</a:t>
            </a:fld>
            <a:endParaRPr lang="en-US"/>
          </a:p>
        </p:txBody>
      </p:sp>
    </p:spTree>
    <p:extLst>
      <p:ext uri="{BB962C8B-B14F-4D97-AF65-F5344CB8AC3E}">
        <p14:creationId xmlns:p14="http://schemas.microsoft.com/office/powerpoint/2010/main" val="205785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23149</TotalTime>
  <Words>3939</Words>
  <Application>Microsoft Office PowerPoint</Application>
  <PresentationFormat>On-screen Show (4:3)</PresentationFormat>
  <Paragraphs>364</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New indicators: Sales, finance and investment Indicators </vt:lpstr>
      <vt:lpstr>Feed the Future MEL Webinar Series</vt:lpstr>
      <vt:lpstr>Presenters</vt:lpstr>
      <vt:lpstr>Webinar objectives</vt:lpstr>
      <vt:lpstr>Indicator definitions and changes</vt:lpstr>
      <vt:lpstr>Indicator/PIRS-specific changes</vt:lpstr>
      <vt:lpstr>EG.3.1-14 Value of new USG commitments and private sector investment leveraged by the USG to support food security and nutrition [IM-level]</vt:lpstr>
      <vt:lpstr>EG.3.1-14 Value of new USG commitments and private sector investment leveraged by the USG to support food security and nutrition [IM-level]</vt:lpstr>
      <vt:lpstr>EG.3.1-14 Value of new USG commitments and private sector investment leveraged…cont</vt:lpstr>
      <vt:lpstr>EG.3.1-14 Value of new USG commitments and private sector investment leveraged…cont</vt:lpstr>
      <vt:lpstr>EG.3.1-14 Value of new USG commitments and private sector investment leveraged…cont</vt:lpstr>
      <vt:lpstr>EG.3.1-14 Value of new USG commitments and private sector investment leveraged…cont</vt:lpstr>
      <vt:lpstr>EG.3.2-26 Value of annual sales of farms and firms receiving USG assistance [IM-level]</vt:lpstr>
      <vt:lpstr>EG.3.2-26 Value of annual sales of farms and firms receiving USG assistance [IM-level]</vt:lpstr>
      <vt:lpstr>EG.3.2-26 Value of annual sales of farms and firms…cont.</vt:lpstr>
      <vt:lpstr>EG.3.2-26 Value of annual sales of farms and firms…cont.</vt:lpstr>
      <vt:lpstr>EG.3.2-26 Value of annual sales of farms and firms…cont.</vt:lpstr>
      <vt:lpstr>EG.3.2-26 Value of annual sales of farms and firms…cont.</vt:lpstr>
      <vt:lpstr>Layered disaggregates EG.3.2-26 Value of Annual Sales…</vt:lpstr>
      <vt:lpstr>EG.3.2-26 Value of annual sales of farms and firms…cont.</vt:lpstr>
      <vt:lpstr>Your turn! </vt:lpstr>
      <vt:lpstr>PowerPoint Presentation</vt:lpstr>
      <vt:lpstr>EG.3.2-27 Value of agriculture-related financing accessed as a result of USG assistance [IM-level]</vt:lpstr>
      <vt:lpstr>EG.3.2-27 Value of agriculture-related financing accessed as a result of USG assistance [IM-level]</vt:lpstr>
      <vt:lpstr>EG.3.2-27 Value of agriculture-related financing accessed …cont</vt:lpstr>
      <vt:lpstr>EG.3.2-27 Value of agriculture-related financing accessed …cont</vt:lpstr>
      <vt:lpstr>Layered disaggregates EG.3.2-27 Value of ag financing…</vt:lpstr>
      <vt:lpstr>Your turn! </vt:lpstr>
      <vt:lpstr>PowerPoint Presentation</vt:lpstr>
      <vt:lpstr>Transitioning to the new sales, finance, and investment indicators</vt:lpstr>
      <vt:lpstr>Indicator Transition</vt:lpstr>
      <vt:lpstr>Questions?</vt:lpstr>
      <vt:lpstr>Feed the Future MEL Webinar Series</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USAID</cp:lastModifiedBy>
  <cp:revision>165</cp:revision>
  <cp:lastPrinted>2018-06-06T14:16:18Z</cp:lastPrinted>
  <dcterms:created xsi:type="dcterms:W3CDTF">2018-03-19T20:43:05Z</dcterms:created>
  <dcterms:modified xsi:type="dcterms:W3CDTF">2018-08-13T20:57:22Z</dcterms:modified>
</cp:coreProperties>
</file>