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7" r:id="rId1"/>
    <p:sldMasterId id="2147483692" r:id="rId2"/>
    <p:sldMasterId id="2147483666" r:id="rId3"/>
    <p:sldMasterId id="2147483679" r:id="rId4"/>
    <p:sldMasterId id="2147483661" r:id="rId5"/>
  </p:sldMasterIdLst>
  <p:notesMasterIdLst>
    <p:notesMasterId r:id="rId52"/>
  </p:notesMasterIdLst>
  <p:handoutMasterIdLst>
    <p:handoutMasterId r:id="rId53"/>
  </p:handoutMasterIdLst>
  <p:sldIdLst>
    <p:sldId id="421" r:id="rId6"/>
    <p:sldId id="455" r:id="rId7"/>
    <p:sldId id="375" r:id="rId8"/>
    <p:sldId id="462" r:id="rId9"/>
    <p:sldId id="397" r:id="rId10"/>
    <p:sldId id="446" r:id="rId11"/>
    <p:sldId id="463" r:id="rId12"/>
    <p:sldId id="472" r:id="rId13"/>
    <p:sldId id="464" r:id="rId14"/>
    <p:sldId id="456" r:id="rId15"/>
    <p:sldId id="458" r:id="rId16"/>
    <p:sldId id="460" r:id="rId17"/>
    <p:sldId id="461" r:id="rId18"/>
    <p:sldId id="496" r:id="rId19"/>
    <p:sldId id="519" r:id="rId20"/>
    <p:sldId id="497" r:id="rId21"/>
    <p:sldId id="490" r:id="rId22"/>
    <p:sldId id="499" r:id="rId23"/>
    <p:sldId id="500" r:id="rId24"/>
    <p:sldId id="508" r:id="rId25"/>
    <p:sldId id="483" r:id="rId26"/>
    <p:sldId id="473" r:id="rId27"/>
    <p:sldId id="474" r:id="rId28"/>
    <p:sldId id="501" r:id="rId29"/>
    <p:sldId id="503" r:id="rId30"/>
    <p:sldId id="504" r:id="rId31"/>
    <p:sldId id="505" r:id="rId32"/>
    <p:sldId id="502" r:id="rId33"/>
    <p:sldId id="465" r:id="rId34"/>
    <p:sldId id="476" r:id="rId35"/>
    <p:sldId id="470" r:id="rId36"/>
    <p:sldId id="484" r:id="rId37"/>
    <p:sldId id="514" r:id="rId38"/>
    <p:sldId id="466" r:id="rId39"/>
    <p:sldId id="468" r:id="rId40"/>
    <p:sldId id="486" r:id="rId41"/>
    <p:sldId id="478" r:id="rId42"/>
    <p:sldId id="479" r:id="rId43"/>
    <p:sldId id="482" r:id="rId44"/>
    <p:sldId id="480" r:id="rId45"/>
    <p:sldId id="481" r:id="rId46"/>
    <p:sldId id="493" r:id="rId47"/>
    <p:sldId id="515" r:id="rId48"/>
    <p:sldId id="516" r:id="rId49"/>
    <p:sldId id="517" r:id="rId50"/>
    <p:sldId id="507" r:id="rId5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62A7A5-7DF8-4D0B-8DFC-EA3C0B485A0C}">
          <p14:sldIdLst>
            <p14:sldId id="421"/>
            <p14:sldId id="455"/>
            <p14:sldId id="375"/>
            <p14:sldId id="462"/>
            <p14:sldId id="397"/>
            <p14:sldId id="446"/>
            <p14:sldId id="463"/>
            <p14:sldId id="472"/>
            <p14:sldId id="464"/>
            <p14:sldId id="456"/>
            <p14:sldId id="458"/>
            <p14:sldId id="460"/>
            <p14:sldId id="461"/>
            <p14:sldId id="496"/>
            <p14:sldId id="519"/>
            <p14:sldId id="497"/>
            <p14:sldId id="490"/>
            <p14:sldId id="499"/>
            <p14:sldId id="500"/>
            <p14:sldId id="508"/>
          </p14:sldIdLst>
        </p14:section>
        <p14:section name="Untitled Section" id="{A026DC18-85CF-4B0F-874C-08A277B2B167}">
          <p14:sldIdLst>
            <p14:sldId id="483"/>
            <p14:sldId id="473"/>
            <p14:sldId id="474"/>
            <p14:sldId id="501"/>
            <p14:sldId id="503"/>
            <p14:sldId id="504"/>
            <p14:sldId id="505"/>
            <p14:sldId id="502"/>
            <p14:sldId id="465"/>
            <p14:sldId id="476"/>
            <p14:sldId id="470"/>
            <p14:sldId id="484"/>
            <p14:sldId id="514"/>
            <p14:sldId id="466"/>
            <p14:sldId id="468"/>
            <p14:sldId id="486"/>
            <p14:sldId id="478"/>
            <p14:sldId id="479"/>
            <p14:sldId id="482"/>
            <p14:sldId id="480"/>
            <p14:sldId id="481"/>
            <p14:sldId id="493"/>
            <p14:sldId id="515"/>
            <p14:sldId id="516"/>
            <p14:sldId id="517"/>
            <p14:sldId id="507"/>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767"/>
    <a:srgbClr val="0D355E"/>
    <a:srgbClr val="FDB913"/>
    <a:srgbClr val="3E9697"/>
    <a:srgbClr val="003399"/>
    <a:srgbClr val="C6D9F1"/>
    <a:srgbClr val="002B68"/>
    <a:srgbClr val="003768"/>
    <a:srgbClr val="0037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56" autoAdjust="0"/>
    <p:restoredTop sz="96744" autoAdjust="0"/>
  </p:normalViewPr>
  <p:slideViewPr>
    <p:cSldViewPr>
      <p:cViewPr varScale="1">
        <p:scale>
          <a:sx n="93" d="100"/>
          <a:sy n="93" d="100"/>
        </p:scale>
        <p:origin x="-880" y="-11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95" d="100"/>
          <a:sy n="95" d="100"/>
        </p:scale>
        <p:origin x="4042" y="77"/>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A311A80-75A9-48E2-9C36-DF5D181F2611}" type="datetimeFigureOut">
              <a:rPr lang="en-US" smtClean="0"/>
              <a:t>2/28/18</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D60F955F-E557-4589-9179-EA1198FB3B1D}" type="slidenum">
              <a:rPr lang="en-US" smtClean="0"/>
              <a:t>‹#›</a:t>
            </a:fld>
            <a:endParaRPr lang="en-US" dirty="0"/>
          </a:p>
        </p:txBody>
      </p:sp>
    </p:spTree>
    <p:extLst>
      <p:ext uri="{BB962C8B-B14F-4D97-AF65-F5344CB8AC3E}">
        <p14:creationId xmlns:p14="http://schemas.microsoft.com/office/powerpoint/2010/main" val="62542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6EECADA8-5DE6-4DA5-B58A-937E55AD1274}" type="datetimeFigureOut">
              <a:rPr lang="en-US" smtClean="0"/>
              <a:t>2/28/18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EAAD03D-6DD4-42B2-A3A9-D0C80AE9403A}" type="slidenum">
              <a:rPr lang="en-US" smtClean="0"/>
              <a:t>‹#›</a:t>
            </a:fld>
            <a:endParaRPr lang="en-US" dirty="0"/>
          </a:p>
        </p:txBody>
      </p:sp>
    </p:spTree>
    <p:extLst>
      <p:ext uri="{BB962C8B-B14F-4D97-AF65-F5344CB8AC3E}">
        <p14:creationId xmlns:p14="http://schemas.microsoft.com/office/powerpoint/2010/main" val="205983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AD03D-6DD4-42B2-A3A9-D0C80AE9403A}" type="slidenum">
              <a:rPr lang="en-US" smtClean="0"/>
              <a:t>1</a:t>
            </a:fld>
            <a:endParaRPr lang="en-US" dirty="0"/>
          </a:p>
        </p:txBody>
      </p:sp>
    </p:spTree>
    <p:extLst>
      <p:ext uri="{BB962C8B-B14F-4D97-AF65-F5344CB8AC3E}">
        <p14:creationId xmlns:p14="http://schemas.microsoft.com/office/powerpoint/2010/main" val="88891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1EAAD03D-6DD4-42B2-A3A9-D0C80AE9403A}" type="slidenum">
              <a:rPr lang="en-US" smtClean="0"/>
              <a:t>3</a:t>
            </a:fld>
            <a:endParaRPr lang="en-US" dirty="0"/>
          </a:p>
        </p:txBody>
      </p:sp>
    </p:spTree>
    <p:extLst>
      <p:ext uri="{BB962C8B-B14F-4D97-AF65-F5344CB8AC3E}">
        <p14:creationId xmlns:p14="http://schemas.microsoft.com/office/powerpoint/2010/main" val="2829089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1EAAD03D-6DD4-42B2-A3A9-D0C80AE9403A}" type="slidenum">
              <a:rPr lang="en-US" smtClean="0"/>
              <a:t>5</a:t>
            </a:fld>
            <a:endParaRPr lang="en-US" dirty="0"/>
          </a:p>
        </p:txBody>
      </p:sp>
    </p:spTree>
    <p:extLst>
      <p:ext uri="{BB962C8B-B14F-4D97-AF65-F5344CB8AC3E}">
        <p14:creationId xmlns:p14="http://schemas.microsoft.com/office/powerpoint/2010/main" val="3617645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9408" y="1776350"/>
            <a:ext cx="7772399" cy="662050"/>
          </a:xfrm>
          <a:prstGeom prst="rect">
            <a:avLst/>
          </a:prstGeom>
        </p:spPr>
        <p:txBody>
          <a:bodyPr wrap="square" anchor="t" anchorCtr="0">
            <a:noAutofit/>
          </a:bodyPr>
          <a:lstStyle>
            <a:lvl1pPr marL="0" algn="l">
              <a:spcBef>
                <a:spcPts val="24"/>
              </a:spcBef>
              <a:defRPr>
                <a:solidFill>
                  <a:schemeClr val="bg1"/>
                </a:solidFill>
                <a:effectLst>
                  <a:outerShdw blurRad="38100" dist="38100" dir="2700000" algn="tl">
                    <a:srgbClr val="000000">
                      <a:alpha val="43137"/>
                    </a:srgbClr>
                  </a:outerShdw>
                </a:effectLst>
                <a:latin typeface="Impact" pitchFamily="34" charset="0"/>
              </a:defRPr>
            </a:lvl1pPr>
          </a:lstStyle>
          <a:p>
            <a:r>
              <a:rPr lang="en-US" dirty="0"/>
              <a:t>Title</a:t>
            </a:r>
            <a:br>
              <a:rPr lang="en-US" dirty="0"/>
            </a:br>
            <a:endParaRPr lang="en-US" dirty="0"/>
          </a:p>
        </p:txBody>
      </p:sp>
      <p:sp>
        <p:nvSpPr>
          <p:cNvPr id="21" name="Text Placeholder 20"/>
          <p:cNvSpPr>
            <a:spLocks noGrp="1"/>
          </p:cNvSpPr>
          <p:nvPr>
            <p:ph type="body" sz="quarter" idx="11" hasCustomPrompt="1"/>
          </p:nvPr>
        </p:nvSpPr>
        <p:spPr>
          <a:xfrm>
            <a:off x="750125" y="2450275"/>
            <a:ext cx="7772400" cy="59772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b="1" baseline="0">
                <a:solidFill>
                  <a:srgbClr val="F2B800"/>
                </a:solidFill>
                <a:effectLst>
                  <a:outerShdw blurRad="38100" dist="38100" dir="2700000" algn="tl">
                    <a:srgbClr val="000000">
                      <a:alpha val="43137"/>
                    </a:srgbClr>
                  </a:outerShdw>
                </a:effectLst>
                <a:latin typeface="Garamond" pitchFamily="18" charset="0"/>
              </a:defRPr>
            </a:lvl1pPr>
          </a:lstStyle>
          <a:p>
            <a:pPr lvl="0"/>
            <a:r>
              <a:rPr lang="en-US" dirty="0"/>
              <a:t>Subtitle</a:t>
            </a:r>
          </a:p>
        </p:txBody>
      </p:sp>
      <p:sp>
        <p:nvSpPr>
          <p:cNvPr id="29" name="Subtitle 2"/>
          <p:cNvSpPr txBox="1">
            <a:spLocks/>
          </p:cNvSpPr>
          <p:nvPr userDrawn="1"/>
        </p:nvSpPr>
        <p:spPr>
          <a:xfrm>
            <a:off x="838200" y="4876800"/>
            <a:ext cx="8153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endParaRPr lang="en-US" sz="2800" dirty="0">
              <a:solidFill>
                <a:schemeClr val="bg1"/>
              </a:solidFill>
              <a:latin typeface="Garamond" pitchFamily="18" charset="0"/>
            </a:endParaRPr>
          </a:p>
          <a:p>
            <a:pPr algn="l">
              <a:spcBef>
                <a:spcPts val="0"/>
              </a:spcBef>
            </a:pPr>
            <a:endParaRPr lang="en-US" sz="2800" dirty="0">
              <a:solidFill>
                <a:schemeClr val="bg1"/>
              </a:solidFill>
              <a:latin typeface="Garamond" pitchFamily="18" charset="0"/>
            </a:endParaRPr>
          </a:p>
          <a:p>
            <a:pPr algn="l">
              <a:spcBef>
                <a:spcPts val="0"/>
              </a:spcBef>
            </a:pPr>
            <a:r>
              <a:rPr lang="en-US" sz="2800" dirty="0">
                <a:solidFill>
                  <a:schemeClr val="bg1"/>
                </a:solidFill>
                <a:effectLst>
                  <a:outerShdw blurRad="38100" dist="38100" dir="2700000" algn="tl">
                    <a:srgbClr val="000000">
                      <a:alpha val="43137"/>
                    </a:srgbClr>
                  </a:outerShdw>
                </a:effectLst>
                <a:latin typeface="Garamond" pitchFamily="18" charset="0"/>
              </a:rPr>
              <a:t>World Council of Credit Unions</a:t>
            </a:r>
          </a:p>
        </p:txBody>
      </p:sp>
      <p:sp>
        <p:nvSpPr>
          <p:cNvPr id="23" name="Text Placeholder 22"/>
          <p:cNvSpPr>
            <a:spLocks noGrp="1"/>
          </p:cNvSpPr>
          <p:nvPr>
            <p:ph type="body" sz="quarter" idx="12" hasCustomPrompt="1"/>
          </p:nvPr>
        </p:nvSpPr>
        <p:spPr>
          <a:xfrm>
            <a:off x="838200" y="4886700"/>
            <a:ext cx="7696200" cy="381000"/>
          </a:xfrm>
          <a:prstGeom prst="rect">
            <a:avLst/>
          </a:prstGeom>
        </p:spPr>
        <p:txBody>
          <a:bodyPr/>
          <a:lstStyle>
            <a:lvl1pPr marL="0" indent="0">
              <a:spcBef>
                <a:spcPts val="0"/>
              </a:spcBef>
              <a:buFontTx/>
              <a:buNone/>
              <a:defRPr sz="2800">
                <a:solidFill>
                  <a:schemeClr val="bg1"/>
                </a:solidFill>
                <a:effectLst>
                  <a:outerShdw blurRad="38100" dist="38100" dir="2700000" algn="tl">
                    <a:srgbClr val="000000">
                      <a:alpha val="43137"/>
                    </a:srgbClr>
                  </a:outerShdw>
                </a:effectLst>
                <a:latin typeface="Garamond" pitchFamily="18" charset="0"/>
              </a:defRPr>
            </a:lvl1pPr>
            <a:lvl2pPr marL="457200" indent="0">
              <a:buFontTx/>
              <a:buNone/>
              <a:defRPr/>
            </a:lvl2pPr>
            <a:lvl3pPr marL="914400" indent="0">
              <a:buFontTx/>
              <a:buNone/>
              <a:defRPr/>
            </a:lvl3pPr>
          </a:lstStyle>
          <a:p>
            <a:pPr lvl="0"/>
            <a:r>
              <a:rPr lang="en-US" dirty="0"/>
              <a:t>Name</a:t>
            </a:r>
          </a:p>
        </p:txBody>
      </p:sp>
      <p:sp>
        <p:nvSpPr>
          <p:cNvPr id="25" name="Text Placeholder 24"/>
          <p:cNvSpPr>
            <a:spLocks noGrp="1"/>
          </p:cNvSpPr>
          <p:nvPr>
            <p:ph type="body" sz="quarter" idx="13" hasCustomPrompt="1"/>
          </p:nvPr>
        </p:nvSpPr>
        <p:spPr>
          <a:xfrm>
            <a:off x="838200" y="5298375"/>
            <a:ext cx="7696200" cy="381000"/>
          </a:xfrm>
          <a:prstGeom prst="rect">
            <a:avLst/>
          </a:prstGeom>
        </p:spPr>
        <p:txBody>
          <a:bodyPr/>
          <a:lstStyle>
            <a:lvl1pPr marL="0" indent="0">
              <a:buFontTx/>
              <a:buNone/>
              <a:defRPr sz="2800">
                <a:solidFill>
                  <a:schemeClr val="bg1"/>
                </a:solidFill>
                <a:effectLst>
                  <a:outerShdw blurRad="38100" dist="38100" dir="2700000" algn="tl">
                    <a:srgbClr val="000000">
                      <a:alpha val="43137"/>
                    </a:srgbClr>
                  </a:outerShdw>
                </a:effectLst>
                <a:latin typeface="Garamond" pitchFamily="18" charset="0"/>
              </a:defRPr>
            </a:lvl1pPr>
          </a:lstStyle>
          <a:p>
            <a:pPr lvl="0"/>
            <a:r>
              <a:rPr lang="en-US" dirty="0"/>
              <a:t>Title</a:t>
            </a:r>
          </a:p>
        </p:txBody>
      </p:sp>
    </p:spTree>
    <p:extLst>
      <p:ext uri="{BB962C8B-B14F-4D97-AF65-F5344CB8AC3E}">
        <p14:creationId xmlns:p14="http://schemas.microsoft.com/office/powerpoint/2010/main" val="2673587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D98957-1A86-4AD6-A3B9-BED8A47231C0}" type="datetimeFigureOut">
              <a:rPr lang="en-US" smtClean="0"/>
              <a:t>2/28/18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8D3C92-E4CB-4A23-828F-3CCD7CC3EE7C}" type="slidenum">
              <a:rPr lang="en-US" smtClean="0"/>
              <a:t>‹#›</a:t>
            </a:fld>
            <a:endParaRPr lang="en-US" dirty="0"/>
          </a:p>
        </p:txBody>
      </p:sp>
    </p:spTree>
    <p:extLst>
      <p:ext uri="{BB962C8B-B14F-4D97-AF65-F5344CB8AC3E}">
        <p14:creationId xmlns:p14="http://schemas.microsoft.com/office/powerpoint/2010/main" val="142992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hoto Slide">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1" y="6096000"/>
            <a:ext cx="9143999" cy="762000"/>
          </a:xfrm>
          <a:prstGeom prst="rect">
            <a:avLst/>
          </a:prstGeom>
          <a:solidFill>
            <a:srgbClr val="003767">
              <a:alpha val="70000"/>
            </a:srgbClr>
          </a:solidFill>
        </p:spPr>
        <p:txBody>
          <a:bodyPr lIns="274320" anchor="ctr" anchorCtr="0"/>
          <a:lstStyle>
            <a:lvl1pPr marL="0" indent="0">
              <a:buNone/>
              <a:defRPr b="0" baseline="0">
                <a:solidFill>
                  <a:schemeClr val="bg1"/>
                </a:solidFill>
                <a:latin typeface="Impact" pitchFamily="34" charset="0"/>
              </a:defRPr>
            </a:lvl1pPr>
          </a:lstStyle>
          <a:p>
            <a:pPr lvl="0"/>
            <a:r>
              <a:rPr lang="en-US" dirty="0"/>
              <a:t>Photo Caption</a:t>
            </a:r>
          </a:p>
        </p:txBody>
      </p:sp>
    </p:spTree>
    <p:extLst>
      <p:ext uri="{BB962C8B-B14F-4D97-AF65-F5344CB8AC3E}">
        <p14:creationId xmlns:p14="http://schemas.microsoft.com/office/powerpoint/2010/main" val="2967133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685800" y="3886200"/>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DD98957-1A86-4AD6-A3B9-BED8A47231C0}" type="datetimeFigureOut">
              <a:rPr lang="en-US" smtClean="0"/>
              <a:t>2/28/18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8D3C92-E4CB-4A23-828F-3CCD7CC3EE7C}" type="slidenum">
              <a:rPr lang="en-US" smtClean="0"/>
              <a:t>‹#›</a:t>
            </a:fld>
            <a:endParaRPr lang="en-US" dirty="0"/>
          </a:p>
        </p:txBody>
      </p:sp>
    </p:spTree>
    <p:extLst>
      <p:ext uri="{BB962C8B-B14F-4D97-AF65-F5344CB8AC3E}">
        <p14:creationId xmlns:p14="http://schemas.microsoft.com/office/powerpoint/2010/main" val="3823343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2" name="Straight Connector 11"/>
          <p:cNvCxnSpPr/>
          <p:nvPr userDrawn="1"/>
        </p:nvCxnSpPr>
        <p:spPr>
          <a:xfrm>
            <a:off x="0" y="914400"/>
            <a:ext cx="9144000" cy="0"/>
          </a:xfrm>
          <a:prstGeom prst="line">
            <a:avLst/>
          </a:prstGeom>
          <a:ln w="28575">
            <a:solidFill>
              <a:srgbClr val="EAAF0F"/>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0" hasCustomPrompt="1"/>
          </p:nvPr>
        </p:nvSpPr>
        <p:spPr>
          <a:xfrm>
            <a:off x="457200" y="215751"/>
            <a:ext cx="8229600" cy="742950"/>
          </a:xfrm>
        </p:spPr>
        <p:txBody>
          <a:bodyPr anchor="ctr" anchorCtr="0">
            <a:normAutofit/>
          </a:bodyPr>
          <a:lstStyle>
            <a:lvl1pPr marL="0" indent="0">
              <a:buFontTx/>
              <a:buNone/>
              <a:defRPr sz="4400" b="0">
                <a:solidFill>
                  <a:schemeClr val="tx2">
                    <a:lumMod val="75000"/>
                  </a:schemeClr>
                </a:solidFill>
                <a:latin typeface="Impact" pitchFamily="34" charset="0"/>
              </a:defRPr>
            </a:lvl1pPr>
          </a:lstStyle>
          <a:p>
            <a:pPr lvl="0"/>
            <a:r>
              <a:rPr lang="en-US" dirty="0"/>
              <a:t>Heading</a:t>
            </a:r>
          </a:p>
        </p:txBody>
      </p:sp>
      <p:sp>
        <p:nvSpPr>
          <p:cNvPr id="7" name="Content Placeholder 2"/>
          <p:cNvSpPr>
            <a:spLocks noGrp="1"/>
          </p:cNvSpPr>
          <p:nvPr>
            <p:ph idx="4294967295" hasCustomPrompt="1"/>
          </p:nvPr>
        </p:nvSpPr>
        <p:spPr>
          <a:xfrm>
            <a:off x="457200" y="1066800"/>
            <a:ext cx="8229600" cy="609600"/>
          </a:xfrm>
        </p:spPr>
        <p:txBody>
          <a:bodyPr/>
          <a:lstStyle>
            <a:lvl1pPr>
              <a:defRPr baseline="0"/>
            </a:lvl1pPr>
          </a:lstStyle>
          <a:p>
            <a:pPr marL="0" indent="0">
              <a:buNone/>
            </a:pPr>
            <a:r>
              <a:rPr lang="en-US" sz="3600" b="1" dirty="0">
                <a:solidFill>
                  <a:srgbClr val="00335B"/>
                </a:solidFill>
                <a:latin typeface="Garamond" pitchFamily="18" charset="0"/>
              </a:rPr>
              <a:t>Secondary heading</a:t>
            </a:r>
          </a:p>
        </p:txBody>
      </p:sp>
      <p:sp>
        <p:nvSpPr>
          <p:cNvPr id="3" name="Content Placeholder 2"/>
          <p:cNvSpPr>
            <a:spLocks noGrp="1"/>
          </p:cNvSpPr>
          <p:nvPr>
            <p:ph sz="quarter" idx="11" hasCustomPrompt="1"/>
          </p:nvPr>
        </p:nvSpPr>
        <p:spPr>
          <a:xfrm>
            <a:off x="457200" y="1676400"/>
            <a:ext cx="8229600" cy="4191000"/>
          </a:xfrm>
        </p:spPr>
        <p:txBody>
          <a:bodyPr/>
          <a:lstStyle>
            <a:lvl1pPr>
              <a:defRPr sz="2800"/>
            </a:lvl1pPr>
          </a:lstStyle>
          <a:p>
            <a:pPr lvl="0"/>
            <a:r>
              <a:rPr lang="en-US" dirty="0"/>
              <a:t>Paragraph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9357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DD98957-1A86-4AD6-A3B9-BED8A47231C0}" type="datetimeFigureOut">
              <a:rPr lang="en-US" smtClean="0"/>
              <a:t>2/28/18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8D3C92-E4CB-4A23-828F-3CCD7CC3EE7C}" type="slidenum">
              <a:rPr lang="en-US" smtClean="0"/>
              <a:t>‹#›</a:t>
            </a:fld>
            <a:endParaRPr lang="en-US" dirty="0"/>
          </a:p>
        </p:txBody>
      </p:sp>
      <p:cxnSp>
        <p:nvCxnSpPr>
          <p:cNvPr id="8" name="Straight Connector 7"/>
          <p:cNvCxnSpPr/>
          <p:nvPr userDrawn="1"/>
        </p:nvCxnSpPr>
        <p:spPr>
          <a:xfrm>
            <a:off x="0" y="914400"/>
            <a:ext cx="9144000" cy="0"/>
          </a:xfrm>
          <a:prstGeom prst="line">
            <a:avLst/>
          </a:prstGeom>
          <a:ln w="28575">
            <a:solidFill>
              <a:srgbClr val="EAAF0F"/>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4" hasCustomPrompt="1"/>
          </p:nvPr>
        </p:nvSpPr>
        <p:spPr>
          <a:xfrm>
            <a:off x="457200" y="215751"/>
            <a:ext cx="8229600" cy="742950"/>
          </a:xfrm>
        </p:spPr>
        <p:txBody>
          <a:bodyPr anchor="ctr" anchorCtr="0">
            <a:normAutofit/>
          </a:bodyPr>
          <a:lstStyle>
            <a:lvl1pPr marL="0" indent="0">
              <a:buFontTx/>
              <a:buNone/>
              <a:defRPr sz="4400" b="0">
                <a:solidFill>
                  <a:schemeClr val="tx2">
                    <a:lumMod val="75000"/>
                  </a:schemeClr>
                </a:solidFill>
                <a:latin typeface="Impact" pitchFamily="34" charset="0"/>
              </a:defRPr>
            </a:lvl1pPr>
          </a:lstStyle>
          <a:p>
            <a:pPr lvl="0"/>
            <a:r>
              <a:rPr lang="en-US" dirty="0"/>
              <a:t>Heading</a:t>
            </a:r>
          </a:p>
        </p:txBody>
      </p:sp>
    </p:spTree>
    <p:extLst>
      <p:ext uri="{BB962C8B-B14F-4D97-AF65-F5344CB8AC3E}">
        <p14:creationId xmlns:p14="http://schemas.microsoft.com/office/powerpoint/2010/main" val="2425244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1"/>
            <a:ext cx="4040188" cy="533400"/>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a:t>
            </a:r>
          </a:p>
        </p:txBody>
      </p:sp>
      <p:sp>
        <p:nvSpPr>
          <p:cNvPr id="4" name="Content Placeholder 3"/>
          <p:cNvSpPr>
            <a:spLocks noGrp="1"/>
          </p:cNvSpPr>
          <p:nvPr>
            <p:ph sz="half" idx="2"/>
          </p:nvPr>
        </p:nvSpPr>
        <p:spPr>
          <a:xfrm>
            <a:off x="457200" y="1600200"/>
            <a:ext cx="4040188" cy="4419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9" y="1066801"/>
            <a:ext cx="4041775" cy="533400"/>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a:t>
            </a:r>
          </a:p>
        </p:txBody>
      </p:sp>
      <p:sp>
        <p:nvSpPr>
          <p:cNvPr id="6" name="Content Placeholder 5"/>
          <p:cNvSpPr>
            <a:spLocks noGrp="1"/>
          </p:cNvSpPr>
          <p:nvPr>
            <p:ph sz="quarter" idx="4"/>
          </p:nvPr>
        </p:nvSpPr>
        <p:spPr>
          <a:xfrm>
            <a:off x="4645029" y="1600200"/>
            <a:ext cx="4041775" cy="4419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D98957-1A86-4AD6-A3B9-BED8A47231C0}" type="datetimeFigureOut">
              <a:rPr lang="en-US" smtClean="0"/>
              <a:t>2/28/18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8D3C92-E4CB-4A23-828F-3CCD7CC3EE7C}" type="slidenum">
              <a:rPr lang="en-US" smtClean="0"/>
              <a:t>‹#›</a:t>
            </a:fld>
            <a:endParaRPr lang="en-US" dirty="0"/>
          </a:p>
        </p:txBody>
      </p:sp>
      <p:cxnSp>
        <p:nvCxnSpPr>
          <p:cNvPr id="10" name="Straight Connector 9"/>
          <p:cNvCxnSpPr/>
          <p:nvPr userDrawn="1"/>
        </p:nvCxnSpPr>
        <p:spPr>
          <a:xfrm>
            <a:off x="0" y="914400"/>
            <a:ext cx="9144000" cy="0"/>
          </a:xfrm>
          <a:prstGeom prst="line">
            <a:avLst/>
          </a:prstGeom>
          <a:ln w="28575">
            <a:solidFill>
              <a:srgbClr val="EAAF0F"/>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3" hasCustomPrompt="1"/>
          </p:nvPr>
        </p:nvSpPr>
        <p:spPr>
          <a:xfrm>
            <a:off x="457200" y="215751"/>
            <a:ext cx="8229600" cy="742950"/>
          </a:xfrm>
        </p:spPr>
        <p:txBody>
          <a:bodyPr anchor="ctr" anchorCtr="0">
            <a:normAutofit/>
          </a:bodyPr>
          <a:lstStyle>
            <a:lvl1pPr marL="0" indent="0">
              <a:buFontTx/>
              <a:buNone/>
              <a:defRPr sz="4400" b="0">
                <a:solidFill>
                  <a:schemeClr val="tx2">
                    <a:lumMod val="75000"/>
                  </a:schemeClr>
                </a:solidFill>
                <a:latin typeface="Impact" pitchFamily="34" charset="0"/>
              </a:defRPr>
            </a:lvl1pPr>
          </a:lstStyle>
          <a:p>
            <a:pPr lvl="0"/>
            <a:r>
              <a:rPr lang="en-US" dirty="0"/>
              <a:t>Heading</a:t>
            </a:r>
          </a:p>
        </p:txBody>
      </p:sp>
    </p:spTree>
    <p:extLst>
      <p:ext uri="{BB962C8B-B14F-4D97-AF65-F5344CB8AC3E}">
        <p14:creationId xmlns:p14="http://schemas.microsoft.com/office/powerpoint/2010/main" val="868079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D98957-1A86-4AD6-A3B9-BED8A47231C0}" type="datetimeFigureOut">
              <a:rPr lang="en-US" smtClean="0"/>
              <a:t>2/28/18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8D3C92-E4CB-4A23-828F-3CCD7CC3EE7C}" type="slidenum">
              <a:rPr lang="en-US" smtClean="0"/>
              <a:t>‹#›</a:t>
            </a:fld>
            <a:endParaRPr lang="en-US" dirty="0"/>
          </a:p>
        </p:txBody>
      </p:sp>
    </p:spTree>
    <p:extLst>
      <p:ext uri="{BB962C8B-B14F-4D97-AF65-F5344CB8AC3E}">
        <p14:creationId xmlns:p14="http://schemas.microsoft.com/office/powerpoint/2010/main" val="4228306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D98957-1A86-4AD6-A3B9-BED8A47231C0}" type="datetimeFigureOut">
              <a:rPr lang="en-US" smtClean="0"/>
              <a:t>2/28/18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8D3C92-E4CB-4A23-828F-3CCD7CC3EE7C}" type="slidenum">
              <a:rPr lang="en-US" smtClean="0"/>
              <a:t>‹#›</a:t>
            </a:fld>
            <a:endParaRPr lang="en-US" dirty="0"/>
          </a:p>
        </p:txBody>
      </p:sp>
      <p:cxnSp>
        <p:nvCxnSpPr>
          <p:cNvPr id="6" name="Straight Connector 5"/>
          <p:cNvCxnSpPr/>
          <p:nvPr userDrawn="1"/>
        </p:nvCxnSpPr>
        <p:spPr>
          <a:xfrm>
            <a:off x="0" y="914400"/>
            <a:ext cx="9144000" cy="0"/>
          </a:xfrm>
          <a:prstGeom prst="line">
            <a:avLst/>
          </a:prstGeom>
          <a:ln w="28575">
            <a:solidFill>
              <a:srgbClr val="EAAF0F"/>
            </a:solidFill>
          </a:ln>
        </p:spPr>
        <p:style>
          <a:lnRef idx="1">
            <a:schemeClr val="accent1"/>
          </a:lnRef>
          <a:fillRef idx="0">
            <a:schemeClr val="accent1"/>
          </a:fillRef>
          <a:effectRef idx="0">
            <a:schemeClr val="accent1"/>
          </a:effectRef>
          <a:fontRef idx="minor">
            <a:schemeClr val="tx1"/>
          </a:fontRef>
        </p:style>
      </p:cxnSp>
      <p:sp>
        <p:nvSpPr>
          <p:cNvPr id="8" name="Text Placeholder 13"/>
          <p:cNvSpPr>
            <a:spLocks noGrp="1"/>
          </p:cNvSpPr>
          <p:nvPr>
            <p:ph type="body" sz="quarter" idx="13" hasCustomPrompt="1"/>
          </p:nvPr>
        </p:nvSpPr>
        <p:spPr>
          <a:xfrm>
            <a:off x="457200" y="215751"/>
            <a:ext cx="8229600" cy="742950"/>
          </a:xfrm>
        </p:spPr>
        <p:txBody>
          <a:bodyPr anchor="ctr" anchorCtr="0">
            <a:normAutofit/>
          </a:bodyPr>
          <a:lstStyle>
            <a:lvl1pPr marL="0" indent="0">
              <a:buFontTx/>
              <a:buNone/>
              <a:defRPr sz="4400" b="0">
                <a:solidFill>
                  <a:schemeClr val="tx2">
                    <a:lumMod val="75000"/>
                  </a:schemeClr>
                </a:solidFill>
                <a:latin typeface="Impact" pitchFamily="34" charset="0"/>
              </a:defRPr>
            </a:lvl1pPr>
          </a:lstStyle>
          <a:p>
            <a:pPr lvl="0"/>
            <a:r>
              <a:rPr lang="en-US" dirty="0"/>
              <a:t>Heading</a:t>
            </a:r>
          </a:p>
        </p:txBody>
      </p:sp>
    </p:spTree>
    <p:extLst>
      <p:ext uri="{BB962C8B-B14F-4D97-AF65-F5344CB8AC3E}">
        <p14:creationId xmlns:p14="http://schemas.microsoft.com/office/powerpoint/2010/main" val="2212280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h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D98957-1A86-4AD6-A3B9-BED8A47231C0}" type="datetimeFigureOut">
              <a:rPr lang="en-US" smtClean="0"/>
              <a:t>2/28/18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8D3C92-E4CB-4A23-828F-3CCD7CC3EE7C}" type="slidenum">
              <a:rPr lang="en-US" smtClean="0"/>
              <a:t>‹#›</a:t>
            </a:fld>
            <a:endParaRPr lang="en-US" dirty="0"/>
          </a:p>
        </p:txBody>
      </p:sp>
    </p:spTree>
    <p:extLst>
      <p:ext uri="{BB962C8B-B14F-4D97-AF65-F5344CB8AC3E}">
        <p14:creationId xmlns:p14="http://schemas.microsoft.com/office/powerpoint/2010/main" val="184269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D98957-1A86-4AD6-A3B9-BED8A47231C0}" type="datetimeFigureOut">
              <a:rPr lang="en-US" smtClean="0"/>
              <a:t>2/28/18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8D3C92-E4CB-4A23-828F-3CCD7CC3EE7C}" type="slidenum">
              <a:rPr lang="en-US" smtClean="0"/>
              <a:t>‹#›</a:t>
            </a:fld>
            <a:endParaRPr lang="en-US" dirty="0"/>
          </a:p>
        </p:txBody>
      </p:sp>
    </p:spTree>
    <p:extLst>
      <p:ext uri="{BB962C8B-B14F-4D97-AF65-F5344CB8AC3E}">
        <p14:creationId xmlns:p14="http://schemas.microsoft.com/office/powerpoint/2010/main" val="204551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22"/>
          <p:cNvSpPr>
            <a:spLocks noGrp="1"/>
          </p:cNvSpPr>
          <p:nvPr>
            <p:ph type="body" sz="quarter" idx="12" hasCustomPrompt="1"/>
          </p:nvPr>
        </p:nvSpPr>
        <p:spPr>
          <a:xfrm>
            <a:off x="838200" y="4886700"/>
            <a:ext cx="7696200" cy="381000"/>
          </a:xfrm>
          <a:prstGeom prst="rect">
            <a:avLst/>
          </a:prstGeom>
        </p:spPr>
        <p:txBody>
          <a:bodyPr/>
          <a:lstStyle>
            <a:lvl1pPr marL="0" indent="0">
              <a:spcBef>
                <a:spcPts val="0"/>
              </a:spcBef>
              <a:buFontTx/>
              <a:buNone/>
              <a:defRPr sz="2800">
                <a:solidFill>
                  <a:srgbClr val="FFFFFF"/>
                </a:solidFill>
                <a:effectLst>
                  <a:outerShdw blurRad="38100" dist="38100" dir="2700000" algn="tl">
                    <a:srgbClr val="000000">
                      <a:alpha val="43137"/>
                    </a:srgbClr>
                  </a:outerShdw>
                </a:effectLst>
                <a:latin typeface="Garamond" pitchFamily="18" charset="0"/>
              </a:defRPr>
            </a:lvl1pPr>
            <a:lvl2pPr marL="457200" indent="0">
              <a:buFontTx/>
              <a:buNone/>
              <a:defRPr/>
            </a:lvl2pPr>
            <a:lvl3pPr marL="914400" indent="0">
              <a:buFontTx/>
              <a:buNone/>
              <a:defRPr/>
            </a:lvl3pPr>
          </a:lstStyle>
          <a:p>
            <a:pPr lvl="0"/>
            <a:r>
              <a:rPr lang="en-US" dirty="0"/>
              <a:t>Name</a:t>
            </a:r>
          </a:p>
        </p:txBody>
      </p:sp>
      <p:sp>
        <p:nvSpPr>
          <p:cNvPr id="11" name="Text Placeholder 24"/>
          <p:cNvSpPr>
            <a:spLocks noGrp="1"/>
          </p:cNvSpPr>
          <p:nvPr>
            <p:ph type="body" sz="quarter" idx="14" hasCustomPrompt="1"/>
          </p:nvPr>
        </p:nvSpPr>
        <p:spPr>
          <a:xfrm>
            <a:off x="838200" y="5298375"/>
            <a:ext cx="7696200" cy="381000"/>
          </a:xfrm>
          <a:prstGeom prst="rect">
            <a:avLst/>
          </a:prstGeom>
        </p:spPr>
        <p:txBody>
          <a:bodyPr/>
          <a:lstStyle>
            <a:lvl1pPr marL="0" indent="0">
              <a:buFontTx/>
              <a:buNone/>
              <a:defRPr sz="2800">
                <a:solidFill>
                  <a:srgbClr val="FFFFFF"/>
                </a:solidFill>
                <a:effectLst>
                  <a:outerShdw blurRad="38100" dist="38100" dir="2700000" algn="tl">
                    <a:srgbClr val="000000">
                      <a:alpha val="43137"/>
                    </a:srgbClr>
                  </a:outerShdw>
                </a:effectLst>
                <a:latin typeface="Garamond" pitchFamily="18" charset="0"/>
              </a:defRPr>
            </a:lvl1pPr>
          </a:lstStyle>
          <a:p>
            <a:pPr lvl="0"/>
            <a:r>
              <a:rPr lang="en-US" dirty="0"/>
              <a:t>Title</a:t>
            </a:r>
          </a:p>
        </p:txBody>
      </p:sp>
      <p:sp>
        <p:nvSpPr>
          <p:cNvPr id="13" name="Title 1"/>
          <p:cNvSpPr>
            <a:spLocks noGrp="1"/>
          </p:cNvSpPr>
          <p:nvPr>
            <p:ph type="ctrTitle" hasCustomPrompt="1"/>
          </p:nvPr>
        </p:nvSpPr>
        <p:spPr>
          <a:xfrm>
            <a:off x="749408" y="1776350"/>
            <a:ext cx="7772399" cy="662050"/>
          </a:xfrm>
          <a:prstGeom prst="rect">
            <a:avLst/>
          </a:prstGeom>
        </p:spPr>
        <p:txBody>
          <a:bodyPr wrap="square" anchor="t" anchorCtr="0">
            <a:noAutofit/>
          </a:bodyPr>
          <a:lstStyle>
            <a:lvl1pPr marL="0" algn="l">
              <a:spcBef>
                <a:spcPts val="24"/>
              </a:spcBef>
              <a:defRPr>
                <a:solidFill>
                  <a:schemeClr val="bg1"/>
                </a:solidFill>
                <a:effectLst>
                  <a:outerShdw blurRad="38100" dist="38100" dir="2700000" algn="tl">
                    <a:srgbClr val="000000">
                      <a:alpha val="43137"/>
                    </a:srgbClr>
                  </a:outerShdw>
                </a:effectLst>
                <a:latin typeface="Impact" pitchFamily="34" charset="0"/>
              </a:defRPr>
            </a:lvl1pPr>
          </a:lstStyle>
          <a:p>
            <a:r>
              <a:rPr lang="en-US" dirty="0"/>
              <a:t>Title</a:t>
            </a:r>
            <a:br>
              <a:rPr lang="en-US" dirty="0"/>
            </a:br>
            <a:endParaRPr lang="en-US" dirty="0"/>
          </a:p>
        </p:txBody>
      </p:sp>
      <p:sp>
        <p:nvSpPr>
          <p:cNvPr id="14" name="Text Placeholder 20"/>
          <p:cNvSpPr>
            <a:spLocks noGrp="1"/>
          </p:cNvSpPr>
          <p:nvPr>
            <p:ph type="body" sz="quarter" idx="11" hasCustomPrompt="1"/>
          </p:nvPr>
        </p:nvSpPr>
        <p:spPr>
          <a:xfrm>
            <a:off x="750125" y="2450275"/>
            <a:ext cx="7772400" cy="59772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b="1" baseline="0">
                <a:solidFill>
                  <a:srgbClr val="F2B800"/>
                </a:solidFill>
                <a:effectLst>
                  <a:outerShdw blurRad="38100" dist="38100" dir="2700000" algn="tl">
                    <a:srgbClr val="000000">
                      <a:alpha val="43137"/>
                    </a:srgbClr>
                  </a:outerShdw>
                </a:effectLst>
                <a:latin typeface="Garamond" pitchFamily="18" charset="0"/>
              </a:defRPr>
            </a:lvl1pPr>
          </a:lstStyle>
          <a:p>
            <a:pPr lvl="0"/>
            <a:r>
              <a:rPr lang="en-US" dirty="0"/>
              <a:t>Subtitle</a:t>
            </a:r>
          </a:p>
        </p:txBody>
      </p:sp>
      <p:sp>
        <p:nvSpPr>
          <p:cNvPr id="7" name="Text Placeholder 24"/>
          <p:cNvSpPr>
            <a:spLocks noGrp="1"/>
          </p:cNvSpPr>
          <p:nvPr>
            <p:ph type="body" sz="quarter" idx="15" hasCustomPrompt="1"/>
          </p:nvPr>
        </p:nvSpPr>
        <p:spPr>
          <a:xfrm>
            <a:off x="836493" y="5710050"/>
            <a:ext cx="7696200" cy="381000"/>
          </a:xfrm>
          <a:prstGeom prst="rect">
            <a:avLst/>
          </a:prstGeom>
        </p:spPr>
        <p:txBody>
          <a:bodyPr/>
          <a:lstStyle>
            <a:lvl1pPr marL="0" indent="0">
              <a:buFontTx/>
              <a:buNone/>
              <a:defRPr sz="2800" baseline="0">
                <a:solidFill>
                  <a:srgbClr val="FFFFFF"/>
                </a:solidFill>
                <a:effectLst>
                  <a:outerShdw blurRad="38100" dist="38100" dir="2700000" algn="tl">
                    <a:srgbClr val="000000">
                      <a:alpha val="43137"/>
                    </a:srgbClr>
                  </a:outerShdw>
                </a:effectLst>
                <a:latin typeface="Garamond" pitchFamily="18" charset="0"/>
              </a:defRPr>
            </a:lvl1pPr>
          </a:lstStyle>
          <a:p>
            <a:pPr lvl="0"/>
            <a:r>
              <a:rPr lang="en-US" dirty="0"/>
              <a:t>WOCCU Department/Organization</a:t>
            </a:r>
          </a:p>
        </p:txBody>
      </p:sp>
      <p:pic>
        <p:nvPicPr>
          <p:cNvPr id="2" name="Picture 1"/>
          <p:cNvPicPr>
            <a:picLocks noChangeAspect="1"/>
          </p:cNvPicPr>
          <p:nvPr userDrawn="1"/>
        </p:nvPicPr>
        <p:blipFill>
          <a:blip r:embed="rId2"/>
          <a:stretch>
            <a:fillRect/>
          </a:stretch>
        </p:blipFill>
        <p:spPr>
          <a:xfrm>
            <a:off x="7239000" y="6121725"/>
            <a:ext cx="1828800" cy="671689"/>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204133"/>
            <a:ext cx="1585344" cy="543859"/>
          </a:xfrm>
          <a:prstGeom prst="rect">
            <a:avLst/>
          </a:prstGeom>
        </p:spPr>
      </p:pic>
    </p:spTree>
    <p:extLst>
      <p:ext uri="{BB962C8B-B14F-4D97-AF65-F5344CB8AC3E}">
        <p14:creationId xmlns:p14="http://schemas.microsoft.com/office/powerpoint/2010/main" val="2028423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066801"/>
            <a:ext cx="8229600" cy="50593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D98957-1A86-4AD6-A3B9-BED8A47231C0}" type="datetimeFigureOut">
              <a:rPr lang="en-US" smtClean="0"/>
              <a:t>2/28/18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8D3C92-E4CB-4A23-828F-3CCD7CC3EE7C}" type="slidenum">
              <a:rPr lang="en-US" smtClean="0"/>
              <a:t>‹#›</a:t>
            </a:fld>
            <a:endParaRPr lang="en-US" dirty="0"/>
          </a:p>
        </p:txBody>
      </p:sp>
      <p:cxnSp>
        <p:nvCxnSpPr>
          <p:cNvPr id="7" name="Straight Connector 6"/>
          <p:cNvCxnSpPr/>
          <p:nvPr userDrawn="1"/>
        </p:nvCxnSpPr>
        <p:spPr>
          <a:xfrm>
            <a:off x="0" y="914400"/>
            <a:ext cx="9144000" cy="0"/>
          </a:xfrm>
          <a:prstGeom prst="line">
            <a:avLst/>
          </a:prstGeom>
          <a:ln w="28575">
            <a:solidFill>
              <a:srgbClr val="EAAF0F"/>
            </a:solidFill>
          </a:ln>
        </p:spPr>
        <p:style>
          <a:lnRef idx="1">
            <a:schemeClr val="accent1"/>
          </a:lnRef>
          <a:fillRef idx="0">
            <a:schemeClr val="accent1"/>
          </a:fillRef>
          <a:effectRef idx="0">
            <a:schemeClr val="accent1"/>
          </a:effectRef>
          <a:fontRef idx="minor">
            <a:schemeClr val="tx1"/>
          </a:fontRef>
        </p:style>
      </p:cxnSp>
      <p:sp>
        <p:nvSpPr>
          <p:cNvPr id="9" name="Text Placeholder 13"/>
          <p:cNvSpPr>
            <a:spLocks noGrp="1"/>
          </p:cNvSpPr>
          <p:nvPr>
            <p:ph type="body" sz="quarter" idx="13" hasCustomPrompt="1"/>
          </p:nvPr>
        </p:nvSpPr>
        <p:spPr>
          <a:xfrm>
            <a:off x="457200" y="215751"/>
            <a:ext cx="8229600" cy="742950"/>
          </a:xfrm>
        </p:spPr>
        <p:txBody>
          <a:bodyPr anchor="ctr" anchorCtr="0">
            <a:normAutofit/>
          </a:bodyPr>
          <a:lstStyle>
            <a:lvl1pPr marL="0" indent="0">
              <a:buFontTx/>
              <a:buNone/>
              <a:defRPr sz="4400" b="0">
                <a:solidFill>
                  <a:schemeClr val="tx2">
                    <a:lumMod val="75000"/>
                  </a:schemeClr>
                </a:solidFill>
                <a:latin typeface="Impact" pitchFamily="34" charset="0"/>
              </a:defRPr>
            </a:lvl1pPr>
          </a:lstStyle>
          <a:p>
            <a:pPr lvl="0"/>
            <a:r>
              <a:rPr lang="en-US" dirty="0"/>
              <a:t>Heading</a:t>
            </a:r>
          </a:p>
        </p:txBody>
      </p:sp>
    </p:spTree>
    <p:extLst>
      <p:ext uri="{BB962C8B-B14F-4D97-AF65-F5344CB8AC3E}">
        <p14:creationId xmlns:p14="http://schemas.microsoft.com/office/powerpoint/2010/main" val="2490111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1" y="-15052"/>
            <a:ext cx="9143999" cy="762000"/>
          </a:xfrm>
          <a:prstGeom prst="rect">
            <a:avLst/>
          </a:prstGeom>
          <a:solidFill>
            <a:srgbClr val="003767">
              <a:alpha val="70000"/>
            </a:srgbClr>
          </a:solidFill>
        </p:spPr>
        <p:txBody>
          <a:bodyPr lIns="274320" anchor="ctr" anchorCtr="0"/>
          <a:lstStyle>
            <a:lvl1pPr marL="0" indent="0" algn="ctr">
              <a:buNone/>
              <a:defRPr b="0" baseline="0">
                <a:solidFill>
                  <a:schemeClr val="bg1"/>
                </a:solidFill>
                <a:effectLst>
                  <a:outerShdw blurRad="50800" dist="38100" dir="2700000" algn="tl" rotWithShape="0">
                    <a:srgbClr val="000000">
                      <a:alpha val="43000"/>
                    </a:srgbClr>
                  </a:outerShdw>
                </a:effectLst>
                <a:latin typeface="Impact" pitchFamily="34" charset="0"/>
              </a:defRPr>
            </a:lvl1pPr>
          </a:lstStyle>
          <a:p>
            <a:pPr lvl="0"/>
            <a:r>
              <a:rPr lang="en-US" dirty="0"/>
              <a:t>Photo Caption</a:t>
            </a:r>
          </a:p>
        </p:txBody>
      </p:sp>
    </p:spTree>
    <p:extLst>
      <p:ext uri="{BB962C8B-B14F-4D97-AF65-F5344CB8AC3E}">
        <p14:creationId xmlns:p14="http://schemas.microsoft.com/office/powerpoint/2010/main" val="2007706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7750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685800" y="3886200"/>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DD98957-1A86-4AD6-A3B9-BED8A47231C0}" type="datetimeFigureOut">
              <a:rPr lang="en-US" smtClean="0"/>
              <a:t>2/28/18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8D3C92-E4CB-4A23-828F-3CCD7CC3EE7C}" type="slidenum">
              <a:rPr lang="en-US" smtClean="0"/>
              <a:t>‹#›</a:t>
            </a:fld>
            <a:endParaRPr lang="en-US" dirty="0"/>
          </a:p>
        </p:txBody>
      </p:sp>
    </p:spTree>
    <p:extLst>
      <p:ext uri="{BB962C8B-B14F-4D97-AF65-F5344CB8AC3E}">
        <p14:creationId xmlns:p14="http://schemas.microsoft.com/office/powerpoint/2010/main" val="13309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2" name="Straight Connector 11"/>
          <p:cNvCxnSpPr/>
          <p:nvPr userDrawn="1"/>
        </p:nvCxnSpPr>
        <p:spPr>
          <a:xfrm>
            <a:off x="0" y="914400"/>
            <a:ext cx="9144000" cy="0"/>
          </a:xfrm>
          <a:prstGeom prst="line">
            <a:avLst/>
          </a:prstGeom>
          <a:ln w="28575">
            <a:solidFill>
              <a:srgbClr val="EAAF0F"/>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0" hasCustomPrompt="1"/>
          </p:nvPr>
        </p:nvSpPr>
        <p:spPr>
          <a:xfrm>
            <a:off x="457200" y="215751"/>
            <a:ext cx="8229600" cy="742950"/>
          </a:xfrm>
        </p:spPr>
        <p:txBody>
          <a:bodyPr anchor="ctr" anchorCtr="0">
            <a:normAutofit/>
          </a:bodyPr>
          <a:lstStyle>
            <a:lvl1pPr marL="0" indent="0">
              <a:buFontTx/>
              <a:buNone/>
              <a:defRPr sz="4400" b="0">
                <a:solidFill>
                  <a:srgbClr val="003767"/>
                </a:solidFill>
                <a:latin typeface="Impact" pitchFamily="34" charset="0"/>
              </a:defRPr>
            </a:lvl1pPr>
          </a:lstStyle>
          <a:p>
            <a:pPr lvl="0"/>
            <a:r>
              <a:rPr lang="en-US" dirty="0"/>
              <a:t>Heading</a:t>
            </a:r>
          </a:p>
        </p:txBody>
      </p:sp>
      <p:sp>
        <p:nvSpPr>
          <p:cNvPr id="7" name="Content Placeholder 2"/>
          <p:cNvSpPr>
            <a:spLocks noGrp="1"/>
          </p:cNvSpPr>
          <p:nvPr>
            <p:ph idx="4294967295" hasCustomPrompt="1"/>
          </p:nvPr>
        </p:nvSpPr>
        <p:spPr>
          <a:xfrm>
            <a:off x="457200" y="1066800"/>
            <a:ext cx="8229600" cy="609600"/>
          </a:xfrm>
        </p:spPr>
        <p:txBody>
          <a:bodyPr/>
          <a:lstStyle>
            <a:lvl1pPr>
              <a:defRPr baseline="0">
                <a:solidFill>
                  <a:srgbClr val="003767"/>
                </a:solidFill>
              </a:defRPr>
            </a:lvl1pPr>
          </a:lstStyle>
          <a:p>
            <a:pPr marL="0" indent="0">
              <a:buNone/>
            </a:pPr>
            <a:r>
              <a:rPr lang="en-US" sz="3600" b="1" dirty="0">
                <a:solidFill>
                  <a:srgbClr val="00335B"/>
                </a:solidFill>
                <a:latin typeface="Garamond" pitchFamily="18" charset="0"/>
              </a:rPr>
              <a:t>Secondary heading</a:t>
            </a:r>
          </a:p>
        </p:txBody>
      </p:sp>
      <p:sp>
        <p:nvSpPr>
          <p:cNvPr id="3" name="Content Placeholder 2"/>
          <p:cNvSpPr>
            <a:spLocks noGrp="1"/>
          </p:cNvSpPr>
          <p:nvPr>
            <p:ph sz="quarter" idx="11" hasCustomPrompt="1"/>
          </p:nvPr>
        </p:nvSpPr>
        <p:spPr>
          <a:xfrm>
            <a:off x="457200" y="1676400"/>
            <a:ext cx="8229600" cy="4191000"/>
          </a:xfrm>
        </p:spPr>
        <p:txBody>
          <a:bodyPr/>
          <a:lstStyle>
            <a:lvl1pPr>
              <a:defRPr sz="2800"/>
            </a:lvl1pPr>
          </a:lstStyle>
          <a:p>
            <a:pPr lvl="0"/>
            <a:r>
              <a:rPr lang="en-US" dirty="0"/>
              <a:t>Paragraph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552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DD98957-1A86-4AD6-A3B9-BED8A47231C0}" type="datetimeFigureOut">
              <a:rPr lang="en-US" smtClean="0"/>
              <a:t>2/28/18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8D3C92-E4CB-4A23-828F-3CCD7CC3EE7C}" type="slidenum">
              <a:rPr lang="en-US" smtClean="0"/>
              <a:t>‹#›</a:t>
            </a:fld>
            <a:endParaRPr lang="en-US" dirty="0"/>
          </a:p>
        </p:txBody>
      </p:sp>
      <p:cxnSp>
        <p:nvCxnSpPr>
          <p:cNvPr id="8" name="Straight Connector 7"/>
          <p:cNvCxnSpPr/>
          <p:nvPr userDrawn="1"/>
        </p:nvCxnSpPr>
        <p:spPr>
          <a:xfrm>
            <a:off x="0" y="914400"/>
            <a:ext cx="9144000" cy="0"/>
          </a:xfrm>
          <a:prstGeom prst="line">
            <a:avLst/>
          </a:prstGeom>
          <a:ln w="28575">
            <a:solidFill>
              <a:srgbClr val="EAAF0F"/>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4" hasCustomPrompt="1"/>
          </p:nvPr>
        </p:nvSpPr>
        <p:spPr>
          <a:xfrm>
            <a:off x="457200" y="215751"/>
            <a:ext cx="8229600" cy="742950"/>
          </a:xfrm>
        </p:spPr>
        <p:txBody>
          <a:bodyPr anchor="ctr" anchorCtr="0">
            <a:normAutofit/>
          </a:bodyPr>
          <a:lstStyle>
            <a:lvl1pPr marL="0" indent="0">
              <a:buFontTx/>
              <a:buNone/>
              <a:defRPr sz="4400" b="0">
                <a:solidFill>
                  <a:srgbClr val="003767"/>
                </a:solidFill>
                <a:latin typeface="Impact" pitchFamily="34" charset="0"/>
              </a:defRPr>
            </a:lvl1pPr>
          </a:lstStyle>
          <a:p>
            <a:pPr lvl="0"/>
            <a:r>
              <a:rPr lang="en-US" dirty="0"/>
              <a:t>Heading</a:t>
            </a:r>
          </a:p>
        </p:txBody>
      </p:sp>
    </p:spTree>
    <p:extLst>
      <p:ext uri="{BB962C8B-B14F-4D97-AF65-F5344CB8AC3E}">
        <p14:creationId xmlns:p14="http://schemas.microsoft.com/office/powerpoint/2010/main" val="2198439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1"/>
            <a:ext cx="4040188" cy="533400"/>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a:t>
            </a:r>
          </a:p>
        </p:txBody>
      </p:sp>
      <p:sp>
        <p:nvSpPr>
          <p:cNvPr id="4" name="Content Placeholder 3"/>
          <p:cNvSpPr>
            <a:spLocks noGrp="1"/>
          </p:cNvSpPr>
          <p:nvPr>
            <p:ph sz="half" idx="2"/>
          </p:nvPr>
        </p:nvSpPr>
        <p:spPr>
          <a:xfrm>
            <a:off x="457200" y="1600200"/>
            <a:ext cx="4040188" cy="4419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9" y="1066801"/>
            <a:ext cx="4041775" cy="533400"/>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a:t>
            </a:r>
          </a:p>
        </p:txBody>
      </p:sp>
      <p:sp>
        <p:nvSpPr>
          <p:cNvPr id="6" name="Content Placeholder 5"/>
          <p:cNvSpPr>
            <a:spLocks noGrp="1"/>
          </p:cNvSpPr>
          <p:nvPr>
            <p:ph sz="quarter" idx="4"/>
          </p:nvPr>
        </p:nvSpPr>
        <p:spPr>
          <a:xfrm>
            <a:off x="4645029" y="1600200"/>
            <a:ext cx="4041775" cy="4419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D98957-1A86-4AD6-A3B9-BED8A47231C0}" type="datetimeFigureOut">
              <a:rPr lang="en-US" smtClean="0"/>
              <a:t>2/28/18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8D3C92-E4CB-4A23-828F-3CCD7CC3EE7C}" type="slidenum">
              <a:rPr lang="en-US" smtClean="0"/>
              <a:t>‹#›</a:t>
            </a:fld>
            <a:endParaRPr lang="en-US" dirty="0"/>
          </a:p>
        </p:txBody>
      </p:sp>
      <p:cxnSp>
        <p:nvCxnSpPr>
          <p:cNvPr id="10" name="Straight Connector 9"/>
          <p:cNvCxnSpPr/>
          <p:nvPr userDrawn="1"/>
        </p:nvCxnSpPr>
        <p:spPr>
          <a:xfrm>
            <a:off x="0" y="914400"/>
            <a:ext cx="9144000" cy="0"/>
          </a:xfrm>
          <a:prstGeom prst="line">
            <a:avLst/>
          </a:prstGeom>
          <a:ln w="28575">
            <a:solidFill>
              <a:srgbClr val="EAAF0F"/>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3" hasCustomPrompt="1"/>
          </p:nvPr>
        </p:nvSpPr>
        <p:spPr>
          <a:xfrm>
            <a:off x="457200" y="215751"/>
            <a:ext cx="8229600" cy="742950"/>
          </a:xfrm>
        </p:spPr>
        <p:txBody>
          <a:bodyPr anchor="ctr" anchorCtr="0">
            <a:normAutofit/>
          </a:bodyPr>
          <a:lstStyle>
            <a:lvl1pPr marL="0" indent="0">
              <a:buFontTx/>
              <a:buNone/>
              <a:defRPr sz="4400" b="0">
                <a:solidFill>
                  <a:srgbClr val="003767"/>
                </a:solidFill>
                <a:latin typeface="Impact" pitchFamily="34" charset="0"/>
              </a:defRPr>
            </a:lvl1pPr>
          </a:lstStyle>
          <a:p>
            <a:pPr lvl="0"/>
            <a:r>
              <a:rPr lang="en-US" dirty="0"/>
              <a:t>Heading</a:t>
            </a:r>
          </a:p>
        </p:txBody>
      </p:sp>
    </p:spTree>
    <p:extLst>
      <p:ext uri="{BB962C8B-B14F-4D97-AF65-F5344CB8AC3E}">
        <p14:creationId xmlns:p14="http://schemas.microsoft.com/office/powerpoint/2010/main" val="61534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D98957-1A86-4AD6-A3B9-BED8A47231C0}" type="datetimeFigureOut">
              <a:rPr lang="en-US" smtClean="0"/>
              <a:t>2/28/18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8D3C92-E4CB-4A23-828F-3CCD7CC3EE7C}" type="slidenum">
              <a:rPr lang="en-US" smtClean="0"/>
              <a:t>‹#›</a:t>
            </a:fld>
            <a:endParaRPr lang="en-US" dirty="0"/>
          </a:p>
        </p:txBody>
      </p:sp>
    </p:spTree>
    <p:extLst>
      <p:ext uri="{BB962C8B-B14F-4D97-AF65-F5344CB8AC3E}">
        <p14:creationId xmlns:p14="http://schemas.microsoft.com/office/powerpoint/2010/main" val="55061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D98957-1A86-4AD6-A3B9-BED8A47231C0}" type="datetimeFigureOut">
              <a:rPr lang="en-US" smtClean="0"/>
              <a:t>2/28/18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8D3C92-E4CB-4A23-828F-3CCD7CC3EE7C}" type="slidenum">
              <a:rPr lang="en-US" smtClean="0"/>
              <a:t>‹#›</a:t>
            </a:fld>
            <a:endParaRPr lang="en-US" dirty="0"/>
          </a:p>
        </p:txBody>
      </p:sp>
      <p:cxnSp>
        <p:nvCxnSpPr>
          <p:cNvPr id="6" name="Straight Connector 5"/>
          <p:cNvCxnSpPr/>
          <p:nvPr userDrawn="1"/>
        </p:nvCxnSpPr>
        <p:spPr>
          <a:xfrm>
            <a:off x="0" y="914400"/>
            <a:ext cx="9144000" cy="0"/>
          </a:xfrm>
          <a:prstGeom prst="line">
            <a:avLst/>
          </a:prstGeom>
          <a:ln w="28575">
            <a:solidFill>
              <a:srgbClr val="EAAF0F"/>
            </a:solidFill>
          </a:ln>
        </p:spPr>
        <p:style>
          <a:lnRef idx="1">
            <a:schemeClr val="accent1"/>
          </a:lnRef>
          <a:fillRef idx="0">
            <a:schemeClr val="accent1"/>
          </a:fillRef>
          <a:effectRef idx="0">
            <a:schemeClr val="accent1"/>
          </a:effectRef>
          <a:fontRef idx="minor">
            <a:schemeClr val="tx1"/>
          </a:fontRef>
        </p:style>
      </p:cxnSp>
      <p:sp>
        <p:nvSpPr>
          <p:cNvPr id="8" name="Text Placeholder 13"/>
          <p:cNvSpPr>
            <a:spLocks noGrp="1"/>
          </p:cNvSpPr>
          <p:nvPr>
            <p:ph type="body" sz="quarter" idx="13" hasCustomPrompt="1"/>
          </p:nvPr>
        </p:nvSpPr>
        <p:spPr>
          <a:xfrm>
            <a:off x="457200" y="215751"/>
            <a:ext cx="8229600" cy="742950"/>
          </a:xfrm>
        </p:spPr>
        <p:txBody>
          <a:bodyPr anchor="ctr" anchorCtr="0">
            <a:normAutofit/>
          </a:bodyPr>
          <a:lstStyle>
            <a:lvl1pPr marL="0" indent="0">
              <a:buFontTx/>
              <a:buNone/>
              <a:defRPr sz="4400" b="0">
                <a:solidFill>
                  <a:srgbClr val="003767"/>
                </a:solidFill>
                <a:latin typeface="Impact" pitchFamily="34" charset="0"/>
              </a:defRPr>
            </a:lvl1pPr>
          </a:lstStyle>
          <a:p>
            <a:pPr lvl="0"/>
            <a:r>
              <a:rPr lang="en-US" dirty="0"/>
              <a:t>Heading</a:t>
            </a:r>
          </a:p>
        </p:txBody>
      </p:sp>
    </p:spTree>
    <p:extLst>
      <p:ext uri="{BB962C8B-B14F-4D97-AF65-F5344CB8AC3E}">
        <p14:creationId xmlns:p14="http://schemas.microsoft.com/office/powerpoint/2010/main" val="2345244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h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D98957-1A86-4AD6-A3B9-BED8A47231C0}" type="datetimeFigureOut">
              <a:rPr lang="en-US" smtClean="0"/>
              <a:t>2/28/18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8D3C92-E4CB-4A23-828F-3CCD7CC3EE7C}" type="slidenum">
              <a:rPr lang="en-US" smtClean="0"/>
              <a:t>‹#›</a:t>
            </a:fld>
            <a:endParaRPr lang="en-US" dirty="0"/>
          </a:p>
        </p:txBody>
      </p:sp>
    </p:spTree>
    <p:extLst>
      <p:ext uri="{BB962C8B-B14F-4D97-AF65-F5344CB8AC3E}">
        <p14:creationId xmlns:p14="http://schemas.microsoft.com/office/powerpoint/2010/main" val="1844006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theme" Target="../theme/theme3.xml"/><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11" Type="http://schemas.openxmlformats.org/officeDocument/2006/relationships/image" Target="../media/image6.jpeg"/><Relationship Id="rId12"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G:\Communications\Powerpoint Presentations\2013 Powerpoint Template\Ppt Title Slide 6-17-13.ti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099" r="11700" b="20473"/>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91400" y="6200588"/>
            <a:ext cx="1637890" cy="561885"/>
          </a:xfrm>
          <a:prstGeom prst="rect">
            <a:avLst/>
          </a:prstGeom>
        </p:spPr>
      </p:pic>
    </p:spTree>
    <p:extLst>
      <p:ext uri="{BB962C8B-B14F-4D97-AF65-F5344CB8AC3E}">
        <p14:creationId xmlns:p14="http://schemas.microsoft.com/office/powerpoint/2010/main" val="2901626515"/>
      </p:ext>
    </p:extLst>
  </p:cSld>
  <p:clrMap bg1="lt1" tx1="dk1" bg2="lt2" tx2="dk2" accent1="accent1" accent2="accent2" accent3="accent3" accent4="accent4" accent5="accent5" accent6="accent6" hlink="hlink" folHlink="folHlink"/>
  <p:sldLayoutIdLst>
    <p:sldLayoutId id="214748367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0037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shutterstock_244563541 [Converted].png"/>
          <p:cNvPicPr>
            <a:picLocks noChangeAspect="1"/>
          </p:cNvPicPr>
          <p:nvPr userDrawn="1"/>
        </p:nvPicPr>
        <p:blipFill>
          <a:blip r:embed="rId3" cstate="print">
            <a:alphaModFix amt="60000"/>
            <a:extLst>
              <a:ext uri="{28A0092B-C50C-407E-A947-70E740481C1C}">
                <a14:useLocalDpi xmlns:a14="http://schemas.microsoft.com/office/drawing/2010/main" val="0"/>
              </a:ext>
            </a:extLst>
          </a:blip>
          <a:stretch>
            <a:fillRect/>
          </a:stretch>
        </p:blipFill>
        <p:spPr>
          <a:xfrm>
            <a:off x="169853" y="1371600"/>
            <a:ext cx="8821747" cy="434340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91400" y="6200588"/>
            <a:ext cx="1637890" cy="561885"/>
          </a:xfrm>
          <a:prstGeom prst="rect">
            <a:avLst/>
          </a:prstGeom>
        </p:spPr>
      </p:pic>
    </p:spTree>
    <p:extLst>
      <p:ext uri="{BB962C8B-B14F-4D97-AF65-F5344CB8AC3E}">
        <p14:creationId xmlns:p14="http://schemas.microsoft.com/office/powerpoint/2010/main" val="2072251215"/>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98957-1A86-4AD6-A3B9-BED8A47231C0}" type="datetimeFigureOut">
              <a:rPr lang="en-US" smtClean="0"/>
              <a:t>2/28/18</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D3C92-E4CB-4A23-828F-3CCD7CC3EE7C}" type="slidenum">
              <a:rPr lang="en-US" smtClean="0"/>
              <a:t>‹#›</a:t>
            </a:fld>
            <a:endParaRPr lang="en-US" dirty="0"/>
          </a:p>
        </p:txBody>
      </p:sp>
    </p:spTree>
    <p:extLst>
      <p:ext uri="{BB962C8B-B14F-4D97-AF65-F5344CB8AC3E}">
        <p14:creationId xmlns:p14="http://schemas.microsoft.com/office/powerpoint/2010/main" val="6393272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6" r:id="rId9"/>
  </p:sldLayoutIdLst>
  <p:txStyles>
    <p:titleStyle>
      <a:lvl1pPr algn="l" defTabSz="914400" rtl="0" eaLnBrk="1" latinLnBrk="0" hangingPunct="1">
        <a:spcBef>
          <a:spcPct val="0"/>
        </a:spcBef>
        <a:buNone/>
        <a:defRPr sz="4400" kern="1200">
          <a:solidFill>
            <a:srgbClr val="003767"/>
          </a:solidFill>
          <a:latin typeface="Impact" pitchFamily="34" charset="0"/>
          <a:ea typeface="+mj-ea"/>
          <a:cs typeface="+mj-cs"/>
        </a:defRPr>
      </a:lvl1pPr>
    </p:titleStyle>
    <p:bodyStyle>
      <a:lvl1pPr marL="0" indent="0" algn="l" defTabSz="914400" rtl="0" eaLnBrk="1" latinLnBrk="0" hangingPunct="1">
        <a:spcBef>
          <a:spcPts val="600"/>
        </a:spcBef>
        <a:buFont typeface="Arial" pitchFamily="34" charset="0"/>
        <a:buNone/>
        <a:defRPr sz="3600" b="1" kern="1200">
          <a:solidFill>
            <a:srgbClr val="003767"/>
          </a:solidFill>
          <a:latin typeface="Garamond" pitchFamily="18" charset="0"/>
          <a:ea typeface="+mn-ea"/>
          <a:cs typeface="+mn-cs"/>
        </a:defRPr>
      </a:lvl1pPr>
      <a:lvl2pPr marL="914400" indent="-457200" algn="l" defTabSz="914400" rtl="0" eaLnBrk="1" latinLnBrk="0" hangingPunct="1">
        <a:spcBef>
          <a:spcPct val="20000"/>
        </a:spcBef>
        <a:buFont typeface="Arial" pitchFamily="34" charset="0"/>
        <a:buChar char="•"/>
        <a:defRPr sz="2800" b="1" kern="1200">
          <a:solidFill>
            <a:srgbClr val="003767"/>
          </a:solidFill>
          <a:latin typeface="Garamond" pitchFamily="18" charset="0"/>
          <a:ea typeface="+mn-ea"/>
          <a:cs typeface="+mn-cs"/>
        </a:defRPr>
      </a:lvl2pPr>
      <a:lvl3pPr marL="1371600" indent="-457200" algn="l" defTabSz="914400" rtl="0" eaLnBrk="1" latinLnBrk="0" hangingPunct="1">
        <a:spcBef>
          <a:spcPct val="20000"/>
        </a:spcBef>
        <a:buFont typeface="Arial" pitchFamily="34" charset="0"/>
        <a:buChar char="•"/>
        <a:defRPr sz="2800" b="1" kern="1200">
          <a:solidFill>
            <a:srgbClr val="003767"/>
          </a:solidFill>
          <a:latin typeface="Garamond" pitchFamily="18" charset="0"/>
          <a:ea typeface="+mn-ea"/>
          <a:cs typeface="+mn-cs"/>
        </a:defRPr>
      </a:lvl3pPr>
      <a:lvl4pPr marL="1943100" indent="-571500" algn="l" defTabSz="914400" rtl="0" eaLnBrk="1" latinLnBrk="0" hangingPunct="1">
        <a:spcBef>
          <a:spcPct val="20000"/>
        </a:spcBef>
        <a:buFont typeface="Arial" pitchFamily="34" charset="0"/>
        <a:buChar char="•"/>
        <a:defRPr sz="2800" b="1" kern="1200">
          <a:solidFill>
            <a:srgbClr val="003767"/>
          </a:solidFill>
          <a:latin typeface="Garamond" pitchFamily="18" charset="0"/>
          <a:ea typeface="+mn-ea"/>
          <a:cs typeface="+mn-cs"/>
        </a:defRPr>
      </a:lvl4pPr>
      <a:lvl5pPr marL="2400300" indent="-571500" algn="l" defTabSz="914400" rtl="0" eaLnBrk="1" latinLnBrk="0" hangingPunct="1">
        <a:spcBef>
          <a:spcPct val="20000"/>
        </a:spcBef>
        <a:buFont typeface="Arial" pitchFamily="34" charset="0"/>
        <a:buChar char="•"/>
        <a:defRPr sz="2800" b="1" kern="1200">
          <a:solidFill>
            <a:srgbClr val="003767"/>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98957-1A86-4AD6-A3B9-BED8A47231C0}" type="datetimeFigureOut">
              <a:rPr lang="en-US" smtClean="0"/>
              <a:t>2/28/18</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D3C92-E4CB-4A23-828F-3CCD7CC3EE7C}" type="slidenum">
              <a:rPr lang="en-US" smtClean="0"/>
              <a:t>‹#›</a:t>
            </a:fld>
            <a:endParaRPr lang="en-US" dirty="0"/>
          </a:p>
        </p:txBody>
      </p:sp>
      <p:pic>
        <p:nvPicPr>
          <p:cNvPr id="1026" name="Picture 2" descr="G:\Communications\Powerpoint Presentations\2013 Powerpoint Template\PPT-footer-no-logo.jpg"/>
          <p:cNvPicPr>
            <a:picLocks noChangeAspect="1" noChangeArrowheads="1"/>
          </p:cNvPicPr>
          <p:nvPr userDrawn="1"/>
        </p:nvPicPr>
        <p:blipFill>
          <a:blip r:embed="rId11">
            <a:extLst>
              <a:ext uri="{28A0092B-C50C-407E-A947-70E740481C1C}">
                <a14:useLocalDpi xmlns:a14="http://schemas.microsoft.com/office/drawing/2010/main"/>
              </a:ext>
            </a:extLst>
          </a:blip>
          <a:srcRect/>
          <a:stretch>
            <a:fillRect/>
          </a:stretch>
        </p:blipFill>
        <p:spPr bwMode="auto">
          <a:xfrm>
            <a:off x="-7617" y="6096000"/>
            <a:ext cx="9151617" cy="7682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391400" y="6200588"/>
            <a:ext cx="1637890" cy="561885"/>
          </a:xfrm>
          <a:prstGeom prst="rect">
            <a:avLst/>
          </a:prstGeom>
        </p:spPr>
      </p:pic>
    </p:spTree>
    <p:extLst>
      <p:ext uri="{BB962C8B-B14F-4D97-AF65-F5344CB8AC3E}">
        <p14:creationId xmlns:p14="http://schemas.microsoft.com/office/powerpoint/2010/main" val="19263743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p:txStyles>
    <p:titleStyle>
      <a:lvl1pPr algn="l" defTabSz="914400" rtl="0" eaLnBrk="1" latinLnBrk="0" hangingPunct="1">
        <a:spcBef>
          <a:spcPct val="0"/>
        </a:spcBef>
        <a:buNone/>
        <a:defRPr sz="4400" kern="1200">
          <a:solidFill>
            <a:schemeClr val="tx2">
              <a:lumMod val="75000"/>
            </a:schemeClr>
          </a:solidFill>
          <a:latin typeface="Impact" pitchFamily="34" charset="0"/>
          <a:ea typeface="+mj-ea"/>
          <a:cs typeface="+mj-cs"/>
        </a:defRPr>
      </a:lvl1pPr>
    </p:titleStyle>
    <p:bodyStyle>
      <a:lvl1pPr marL="0" indent="0" algn="l" defTabSz="914400" rtl="0" eaLnBrk="1" latinLnBrk="0" hangingPunct="1">
        <a:spcBef>
          <a:spcPts val="600"/>
        </a:spcBef>
        <a:buFont typeface="Arial" pitchFamily="34" charset="0"/>
        <a:buNone/>
        <a:defRPr sz="3600" b="1" kern="1200">
          <a:solidFill>
            <a:schemeClr val="tx2">
              <a:lumMod val="75000"/>
            </a:schemeClr>
          </a:solidFill>
          <a:latin typeface="Garamond" pitchFamily="18" charset="0"/>
          <a:ea typeface="+mn-ea"/>
          <a:cs typeface="+mn-cs"/>
        </a:defRPr>
      </a:lvl1pPr>
      <a:lvl2pPr marL="914400" indent="-457200" algn="l" defTabSz="914400" rtl="0" eaLnBrk="1" latinLnBrk="0" hangingPunct="1">
        <a:spcBef>
          <a:spcPct val="20000"/>
        </a:spcBef>
        <a:buFont typeface="Arial" pitchFamily="34" charset="0"/>
        <a:buChar char="•"/>
        <a:defRPr sz="2800" b="1" kern="1200">
          <a:solidFill>
            <a:schemeClr val="tx2">
              <a:lumMod val="75000"/>
            </a:schemeClr>
          </a:solidFill>
          <a:latin typeface="Garamond" pitchFamily="18" charset="0"/>
          <a:ea typeface="+mn-ea"/>
          <a:cs typeface="+mn-cs"/>
        </a:defRPr>
      </a:lvl2pPr>
      <a:lvl3pPr marL="1371600" indent="-457200" algn="l" defTabSz="914400" rtl="0" eaLnBrk="1" latinLnBrk="0" hangingPunct="1">
        <a:spcBef>
          <a:spcPct val="20000"/>
        </a:spcBef>
        <a:buFont typeface="Arial" pitchFamily="34" charset="0"/>
        <a:buChar char="•"/>
        <a:defRPr sz="2800" b="1" kern="1200">
          <a:solidFill>
            <a:schemeClr val="tx2">
              <a:lumMod val="75000"/>
            </a:schemeClr>
          </a:solidFill>
          <a:latin typeface="Garamond" pitchFamily="18" charset="0"/>
          <a:ea typeface="+mn-ea"/>
          <a:cs typeface="+mn-cs"/>
        </a:defRPr>
      </a:lvl3pPr>
      <a:lvl4pPr marL="1943100" indent="-571500" algn="l" defTabSz="914400" rtl="0" eaLnBrk="1" latinLnBrk="0" hangingPunct="1">
        <a:spcBef>
          <a:spcPct val="20000"/>
        </a:spcBef>
        <a:buFont typeface="Arial" pitchFamily="34" charset="0"/>
        <a:buChar char="•"/>
        <a:defRPr sz="2800" b="1" kern="1200">
          <a:solidFill>
            <a:schemeClr val="tx2">
              <a:lumMod val="75000"/>
            </a:schemeClr>
          </a:solidFill>
          <a:latin typeface="Garamond" pitchFamily="18" charset="0"/>
          <a:ea typeface="+mn-ea"/>
          <a:cs typeface="+mn-cs"/>
        </a:defRPr>
      </a:lvl4pPr>
      <a:lvl5pPr marL="2400300" indent="-571500" algn="l" defTabSz="914400" rtl="0" eaLnBrk="1" latinLnBrk="0" hangingPunct="1">
        <a:spcBef>
          <a:spcPct val="20000"/>
        </a:spcBef>
        <a:buFont typeface="Arial" pitchFamily="34" charset="0"/>
        <a:buChar char="•"/>
        <a:defRPr sz="2800" b="1" kern="1200">
          <a:solidFill>
            <a:schemeClr val="tx2">
              <a:lumMod val="75000"/>
            </a:schemeClr>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238487"/>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Jean Thiboutot</a:t>
            </a:r>
          </a:p>
        </p:txBody>
      </p:sp>
      <p:sp>
        <p:nvSpPr>
          <p:cNvPr id="3" name="Text Placeholder 2"/>
          <p:cNvSpPr>
            <a:spLocks noGrp="1"/>
          </p:cNvSpPr>
          <p:nvPr>
            <p:ph type="body" sz="quarter" idx="14"/>
          </p:nvPr>
        </p:nvSpPr>
        <p:spPr/>
        <p:txBody>
          <a:bodyPr/>
          <a:lstStyle/>
          <a:p>
            <a:r>
              <a:rPr lang="en-US" dirty="0"/>
              <a:t>WOCCU CDP  Director</a:t>
            </a:r>
          </a:p>
        </p:txBody>
      </p:sp>
      <p:sp>
        <p:nvSpPr>
          <p:cNvPr id="4" name="Title 3"/>
          <p:cNvSpPr>
            <a:spLocks noGrp="1"/>
          </p:cNvSpPr>
          <p:nvPr>
            <p:ph type="ctrTitle"/>
          </p:nvPr>
        </p:nvSpPr>
        <p:spPr>
          <a:xfrm>
            <a:off x="749408" y="838200"/>
            <a:ext cx="7772399" cy="1600200"/>
          </a:xfrm>
        </p:spPr>
        <p:txBody>
          <a:bodyPr/>
          <a:lstStyle/>
          <a:p>
            <a:r>
              <a:rPr lang="en-US" dirty="0">
                <a:latin typeface="Garamond" panose="02020404030301010803" pitchFamily="18" charset="0"/>
              </a:rPr>
              <a:t>World Council of Credit Unions -WOCCU </a:t>
            </a:r>
          </a:p>
        </p:txBody>
      </p:sp>
      <p:sp>
        <p:nvSpPr>
          <p:cNvPr id="5" name="Text Placeholder 4"/>
          <p:cNvSpPr>
            <a:spLocks noGrp="1"/>
          </p:cNvSpPr>
          <p:nvPr>
            <p:ph type="body" sz="quarter" idx="11"/>
          </p:nvPr>
        </p:nvSpPr>
        <p:spPr>
          <a:xfrm>
            <a:off x="750125" y="2450275"/>
            <a:ext cx="7772400" cy="1512125"/>
          </a:xfrm>
        </p:spPr>
        <p:txBody>
          <a:bodyPr/>
          <a:lstStyle/>
          <a:p>
            <a:r>
              <a:rPr lang="en-US" dirty="0"/>
              <a:t>Agricultural lending methodology by Financial Cooperatives </a:t>
            </a:r>
          </a:p>
          <a:p>
            <a:r>
              <a:rPr lang="en-US" dirty="0"/>
              <a:t>Tuesday Feb 27, 2018</a:t>
            </a:r>
          </a:p>
        </p:txBody>
      </p:sp>
      <p:sp>
        <p:nvSpPr>
          <p:cNvPr id="6" name="Text Placeholder 5"/>
          <p:cNvSpPr>
            <a:spLocks noGrp="1"/>
          </p:cNvSpPr>
          <p:nvPr>
            <p:ph type="body" sz="quarter" idx="15"/>
          </p:nvPr>
        </p:nvSpPr>
        <p:spPr/>
        <p:txBody>
          <a:bodyPr/>
          <a:lstStyle/>
          <a:p>
            <a:r>
              <a:rPr lang="en-US" dirty="0"/>
              <a:t>WOCCU / Technical Services</a:t>
            </a:r>
          </a:p>
        </p:txBody>
      </p:sp>
      <p:pic>
        <p:nvPicPr>
          <p:cNvPr id="7" name="Picture 2" descr="C:\Users\Elitebook\Desktop\NCBA CLUSA\1 - FARARANO\Logo\USAID\Horizontal_RGB_600.jpg">
            <a:extLst>
              <a:ext uri="{FF2B5EF4-FFF2-40B4-BE49-F238E27FC236}">
                <a16:creationId xmlns="" xmlns:a16="http://schemas.microsoft.com/office/drawing/2014/main" id="{CDBDD727-1151-4C8A-89F1-296A32AD0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1" y="5254328"/>
            <a:ext cx="1981200" cy="821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663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C240D085-E357-4C58-AE13-0A30F6C30887}"/>
              </a:ext>
            </a:extLst>
          </p:cNvPr>
          <p:cNvSpPr>
            <a:spLocks noGrp="1"/>
          </p:cNvSpPr>
          <p:nvPr>
            <p:ph type="body" sz="quarter" idx="10"/>
          </p:nvPr>
        </p:nvSpPr>
        <p:spPr/>
        <p:txBody>
          <a:bodyPr>
            <a:normAutofit lnSpcReduction="10000"/>
          </a:bodyPr>
          <a:lstStyle/>
          <a:p>
            <a:pPr algn="ctr"/>
            <a:r>
              <a:rPr lang="en-US" dirty="0"/>
              <a:t>MICOOPE IN GUATEMALA </a:t>
            </a:r>
          </a:p>
        </p:txBody>
      </p:sp>
      <p:pic>
        <p:nvPicPr>
          <p:cNvPr id="7" name="Picture 6">
            <a:extLst>
              <a:ext uri="{FF2B5EF4-FFF2-40B4-BE49-F238E27FC236}">
                <a16:creationId xmlns="" xmlns:a16="http://schemas.microsoft.com/office/drawing/2014/main" id="{9F87E24C-369D-4AD8-B318-814A2530E5ED}"/>
              </a:ext>
            </a:extLst>
          </p:cNvPr>
          <p:cNvPicPr>
            <a:picLocks noChangeAspect="1"/>
          </p:cNvPicPr>
          <p:nvPr/>
        </p:nvPicPr>
        <p:blipFill>
          <a:blip r:embed="rId2"/>
          <a:stretch>
            <a:fillRect/>
          </a:stretch>
        </p:blipFill>
        <p:spPr>
          <a:xfrm>
            <a:off x="0" y="958701"/>
            <a:ext cx="9144000" cy="5899299"/>
          </a:xfrm>
          <a:prstGeom prst="rect">
            <a:avLst/>
          </a:prstGeom>
        </p:spPr>
      </p:pic>
    </p:spTree>
    <p:extLst>
      <p:ext uri="{BB962C8B-B14F-4D97-AF65-F5344CB8AC3E}">
        <p14:creationId xmlns:p14="http://schemas.microsoft.com/office/powerpoint/2010/main" val="2781122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6C20A8D-4A9C-42D9-87A8-A7047A869FC3}"/>
              </a:ext>
            </a:extLst>
          </p:cNvPr>
          <p:cNvSpPr>
            <a:spLocks noGrp="1"/>
          </p:cNvSpPr>
          <p:nvPr>
            <p:ph type="body" sz="quarter" idx="10"/>
          </p:nvPr>
        </p:nvSpPr>
        <p:spPr/>
        <p:txBody>
          <a:bodyPr>
            <a:normAutofit lnSpcReduction="10000"/>
          </a:bodyPr>
          <a:lstStyle/>
          <a:p>
            <a:r>
              <a:rPr lang="en-US" dirty="0"/>
              <a:t>MICOOPE NETWORK</a:t>
            </a:r>
          </a:p>
        </p:txBody>
      </p:sp>
      <p:pic>
        <p:nvPicPr>
          <p:cNvPr id="6" name="Picture 5">
            <a:extLst>
              <a:ext uri="{FF2B5EF4-FFF2-40B4-BE49-F238E27FC236}">
                <a16:creationId xmlns="" xmlns:a16="http://schemas.microsoft.com/office/drawing/2014/main" id="{A48947FD-8E43-4AF5-9D9D-F752CA2E28FF}"/>
              </a:ext>
            </a:extLst>
          </p:cNvPr>
          <p:cNvPicPr>
            <a:picLocks noChangeAspect="1"/>
          </p:cNvPicPr>
          <p:nvPr/>
        </p:nvPicPr>
        <p:blipFill>
          <a:blip r:embed="rId2"/>
          <a:stretch>
            <a:fillRect/>
          </a:stretch>
        </p:blipFill>
        <p:spPr>
          <a:xfrm>
            <a:off x="0" y="958701"/>
            <a:ext cx="9143999" cy="5899299"/>
          </a:xfrm>
          <a:prstGeom prst="rect">
            <a:avLst/>
          </a:prstGeom>
        </p:spPr>
      </p:pic>
    </p:spTree>
    <p:extLst>
      <p:ext uri="{BB962C8B-B14F-4D97-AF65-F5344CB8AC3E}">
        <p14:creationId xmlns:p14="http://schemas.microsoft.com/office/powerpoint/2010/main" val="443800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C6567405-5CB5-4153-B10A-381D27E81887}"/>
              </a:ext>
            </a:extLst>
          </p:cNvPr>
          <p:cNvSpPr>
            <a:spLocks noGrp="1"/>
          </p:cNvSpPr>
          <p:nvPr>
            <p:ph type="body" sz="quarter" idx="10"/>
          </p:nvPr>
        </p:nvSpPr>
        <p:spPr>
          <a:xfrm>
            <a:off x="0" y="215751"/>
            <a:ext cx="9067800" cy="742950"/>
          </a:xfrm>
        </p:spPr>
        <p:txBody>
          <a:bodyPr>
            <a:normAutofit lnSpcReduction="10000"/>
          </a:bodyPr>
          <a:lstStyle/>
          <a:p>
            <a:r>
              <a:rPr lang="fr-CA" dirty="0"/>
              <a:t>MICOOPE MEMBERSHIP BY AGE &amp; GENDER</a:t>
            </a:r>
            <a:endParaRPr lang="en-US" dirty="0"/>
          </a:p>
        </p:txBody>
      </p:sp>
      <p:pic>
        <p:nvPicPr>
          <p:cNvPr id="6" name="Picture 5">
            <a:extLst>
              <a:ext uri="{FF2B5EF4-FFF2-40B4-BE49-F238E27FC236}">
                <a16:creationId xmlns="" xmlns:a16="http://schemas.microsoft.com/office/drawing/2014/main" id="{892DCCB3-F007-4C75-AA48-0E444D6997B5}"/>
              </a:ext>
            </a:extLst>
          </p:cNvPr>
          <p:cNvPicPr>
            <a:picLocks noChangeAspect="1"/>
          </p:cNvPicPr>
          <p:nvPr/>
        </p:nvPicPr>
        <p:blipFill>
          <a:blip r:embed="rId2"/>
          <a:stretch>
            <a:fillRect/>
          </a:stretch>
        </p:blipFill>
        <p:spPr>
          <a:xfrm>
            <a:off x="0" y="914400"/>
            <a:ext cx="9144000" cy="5943600"/>
          </a:xfrm>
          <a:prstGeom prst="rect">
            <a:avLst/>
          </a:prstGeom>
        </p:spPr>
      </p:pic>
    </p:spTree>
    <p:extLst>
      <p:ext uri="{BB962C8B-B14F-4D97-AF65-F5344CB8AC3E}">
        <p14:creationId xmlns:p14="http://schemas.microsoft.com/office/powerpoint/2010/main" val="2877548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C31A14D-928F-422B-897E-57030832CADE}"/>
              </a:ext>
            </a:extLst>
          </p:cNvPr>
          <p:cNvSpPr>
            <a:spLocks noGrp="1"/>
          </p:cNvSpPr>
          <p:nvPr>
            <p:ph type="body" sz="quarter" idx="13"/>
          </p:nvPr>
        </p:nvSpPr>
        <p:spPr/>
        <p:txBody>
          <a:bodyPr>
            <a:normAutofit lnSpcReduction="10000"/>
          </a:bodyPr>
          <a:lstStyle/>
          <a:p>
            <a:r>
              <a:rPr lang="fr-CA" dirty="0"/>
              <a:t>MICOOPE INSURANCE PRODUCTS</a:t>
            </a:r>
            <a:endParaRPr lang="en-US" dirty="0"/>
          </a:p>
        </p:txBody>
      </p:sp>
      <p:pic>
        <p:nvPicPr>
          <p:cNvPr id="4" name="Picture 3">
            <a:extLst>
              <a:ext uri="{FF2B5EF4-FFF2-40B4-BE49-F238E27FC236}">
                <a16:creationId xmlns="" xmlns:a16="http://schemas.microsoft.com/office/drawing/2014/main" id="{1A0CEC2D-D9BD-4820-9E37-0F0AB9A266C5}"/>
              </a:ext>
            </a:extLst>
          </p:cNvPr>
          <p:cNvPicPr>
            <a:picLocks noChangeAspect="1"/>
          </p:cNvPicPr>
          <p:nvPr/>
        </p:nvPicPr>
        <p:blipFill>
          <a:blip r:embed="rId2"/>
          <a:stretch>
            <a:fillRect/>
          </a:stretch>
        </p:blipFill>
        <p:spPr>
          <a:xfrm>
            <a:off x="0" y="958700"/>
            <a:ext cx="9144000" cy="5899300"/>
          </a:xfrm>
          <a:prstGeom prst="rect">
            <a:avLst/>
          </a:prstGeom>
        </p:spPr>
      </p:pic>
    </p:spTree>
    <p:extLst>
      <p:ext uri="{BB962C8B-B14F-4D97-AF65-F5344CB8AC3E}">
        <p14:creationId xmlns:p14="http://schemas.microsoft.com/office/powerpoint/2010/main" val="2623694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6BE1927-B8EB-4A8D-A02B-215775E6251E}"/>
              </a:ext>
            </a:extLst>
          </p:cNvPr>
          <p:cNvSpPr>
            <a:spLocks noGrp="1"/>
          </p:cNvSpPr>
          <p:nvPr>
            <p:ph sz="quarter" idx="11"/>
          </p:nvPr>
        </p:nvSpPr>
        <p:spPr/>
        <p:txBody>
          <a:bodyPr/>
          <a:lstStyle/>
          <a:p>
            <a:pPr algn="ctr"/>
            <a:endParaRPr lang="en-US" dirty="0"/>
          </a:p>
          <a:p>
            <a:pPr algn="ctr"/>
            <a:endParaRPr lang="en-US" dirty="0"/>
          </a:p>
          <a:p>
            <a:pPr algn="ctr"/>
            <a:r>
              <a:rPr lang="en-US" sz="3600" dirty="0"/>
              <a:t>4. CDP Project and</a:t>
            </a:r>
          </a:p>
          <a:p>
            <a:pPr algn="ctr"/>
            <a:r>
              <a:rPr lang="en-US" sz="3600" dirty="0"/>
              <a:t>Guatemala Agricultural </a:t>
            </a:r>
          </a:p>
          <a:p>
            <a:pPr algn="ctr"/>
            <a:r>
              <a:rPr lang="en-US" sz="3600" dirty="0"/>
              <a:t>lending methodology</a:t>
            </a:r>
          </a:p>
          <a:p>
            <a:endParaRPr lang="en-US" dirty="0"/>
          </a:p>
        </p:txBody>
      </p:sp>
    </p:spTree>
    <p:extLst>
      <p:ext uri="{BB962C8B-B14F-4D97-AF65-F5344CB8AC3E}">
        <p14:creationId xmlns:p14="http://schemas.microsoft.com/office/powerpoint/2010/main" val="1534957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49EADD2-B4AC-43A5-93B4-6954DAA9C86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29009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0A87ED0-3B4D-481A-83A9-EE0240581D1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65814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23AE1E1-B2F4-4B3E-9424-3EC554BD8342}"/>
              </a:ext>
            </a:extLst>
          </p:cNvPr>
          <p:cNvSpPr>
            <a:spLocks noGrp="1"/>
          </p:cNvSpPr>
          <p:nvPr>
            <p:ph type="body" sz="quarter" idx="10"/>
          </p:nvPr>
        </p:nvSpPr>
        <p:spPr/>
        <p:txBody>
          <a:bodyPr>
            <a:normAutofit lnSpcReduction="10000"/>
          </a:bodyPr>
          <a:lstStyle/>
          <a:p>
            <a:r>
              <a:rPr lang="en-US" dirty="0"/>
              <a:t>Phase 1 : Organization and Planning</a:t>
            </a:r>
          </a:p>
        </p:txBody>
      </p:sp>
      <p:sp>
        <p:nvSpPr>
          <p:cNvPr id="7" name="Content Placeholder 6">
            <a:extLst>
              <a:ext uri="{FF2B5EF4-FFF2-40B4-BE49-F238E27FC236}">
                <a16:creationId xmlns="" xmlns:a16="http://schemas.microsoft.com/office/drawing/2014/main" id="{9201C801-5B75-41FF-B4C9-034F92F6C454}"/>
              </a:ext>
            </a:extLst>
          </p:cNvPr>
          <p:cNvSpPr>
            <a:spLocks noGrp="1"/>
          </p:cNvSpPr>
          <p:nvPr>
            <p:ph sz="quarter" idx="11"/>
          </p:nvPr>
        </p:nvSpPr>
        <p:spPr>
          <a:xfrm>
            <a:off x="457200" y="1066800"/>
            <a:ext cx="8229600" cy="5105400"/>
          </a:xfrm>
        </p:spPr>
        <p:txBody>
          <a:bodyPr>
            <a:normAutofit fontScale="85000" lnSpcReduction="20000"/>
          </a:bodyPr>
          <a:lstStyle/>
          <a:p>
            <a:pPr marL="514350" indent="-514350">
              <a:spcBef>
                <a:spcPts val="0"/>
              </a:spcBef>
              <a:buAutoNum type="arabicPeriod"/>
            </a:pPr>
            <a:r>
              <a:rPr lang="en-US" dirty="0"/>
              <a:t>Productive capacity study in the geographical CU area (crops, products, activities, LP, arrears &amp; define what and how).</a:t>
            </a:r>
          </a:p>
          <a:p>
            <a:pPr marL="514350" indent="-514350">
              <a:spcBef>
                <a:spcPts val="0"/>
              </a:spcBef>
              <a:buAutoNum type="arabicPeriod"/>
            </a:pPr>
            <a:endParaRPr lang="en-US" dirty="0"/>
          </a:p>
          <a:p>
            <a:pPr marL="514350" indent="-514350">
              <a:spcBef>
                <a:spcPts val="0"/>
              </a:spcBef>
              <a:buAutoNum type="arabicPeriod"/>
            </a:pPr>
            <a:r>
              <a:rPr lang="en-US" dirty="0"/>
              <a:t>Definition of business opportunities (field visits, market research, commercial crops). </a:t>
            </a:r>
          </a:p>
          <a:p>
            <a:pPr marL="514350" indent="-514350">
              <a:spcBef>
                <a:spcPts val="0"/>
              </a:spcBef>
              <a:buAutoNum type="arabicPeriod"/>
            </a:pPr>
            <a:endParaRPr lang="en-US" dirty="0"/>
          </a:p>
          <a:p>
            <a:pPr marL="514350" indent="-514350">
              <a:spcBef>
                <a:spcPts val="0"/>
              </a:spcBef>
              <a:buAutoNum type="arabicPeriod"/>
            </a:pPr>
            <a:r>
              <a:rPr lang="en-US" dirty="0"/>
              <a:t>Identification of agricultural businesses to offer CU services (FG, COOPs, transport, storage, packaging, collect data: volume, cost, price, quality and assess finance needs). </a:t>
            </a:r>
          </a:p>
          <a:p>
            <a:pPr marL="514350" indent="-514350">
              <a:spcBef>
                <a:spcPts val="0"/>
              </a:spcBef>
              <a:buAutoNum type="arabicPeriod"/>
            </a:pPr>
            <a:endParaRPr lang="en-US" dirty="0"/>
          </a:p>
          <a:p>
            <a:pPr marL="514350" indent="-514350">
              <a:spcBef>
                <a:spcPts val="0"/>
              </a:spcBef>
              <a:buAutoNum type="arabicPeriod"/>
            </a:pPr>
            <a:r>
              <a:rPr lang="en-US" dirty="0"/>
              <a:t>Support to producers organization (skills, yields, market meet and offer services). </a:t>
            </a:r>
          </a:p>
          <a:p>
            <a:pPr marL="514350" indent="-514350">
              <a:spcBef>
                <a:spcPts val="0"/>
              </a:spcBef>
              <a:buAutoNum type="arabicPeriod"/>
            </a:pPr>
            <a:endParaRPr lang="en-US" dirty="0"/>
          </a:p>
          <a:p>
            <a:pPr marL="514350" indent="-514350">
              <a:spcBef>
                <a:spcPts val="0"/>
              </a:spcBef>
              <a:buAutoNum type="arabicPeriod"/>
            </a:pPr>
            <a:r>
              <a:rPr lang="en-US" dirty="0"/>
              <a:t>Support on market analysis (crops consumer, VCF).</a:t>
            </a:r>
          </a:p>
        </p:txBody>
      </p:sp>
    </p:spTree>
    <p:extLst>
      <p:ext uri="{BB962C8B-B14F-4D97-AF65-F5344CB8AC3E}">
        <p14:creationId xmlns:p14="http://schemas.microsoft.com/office/powerpoint/2010/main" val="4047524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11BF2D0C-34E3-4C0C-9BBA-CC2A2A2AA8BB}"/>
              </a:ext>
            </a:extLst>
          </p:cNvPr>
          <p:cNvSpPr>
            <a:spLocks noGrp="1"/>
          </p:cNvSpPr>
          <p:nvPr>
            <p:ph type="body" sz="quarter" idx="10"/>
          </p:nvPr>
        </p:nvSpPr>
        <p:spPr/>
        <p:txBody>
          <a:bodyPr>
            <a:normAutofit lnSpcReduction="10000"/>
          </a:bodyPr>
          <a:lstStyle/>
          <a:p>
            <a:r>
              <a:rPr lang="en-US" dirty="0"/>
              <a:t>Phase 2: Loan application process</a:t>
            </a:r>
          </a:p>
        </p:txBody>
      </p:sp>
      <p:sp>
        <p:nvSpPr>
          <p:cNvPr id="4" name="Content Placeholder 3">
            <a:extLst>
              <a:ext uri="{FF2B5EF4-FFF2-40B4-BE49-F238E27FC236}">
                <a16:creationId xmlns="" xmlns:a16="http://schemas.microsoft.com/office/drawing/2014/main" id="{79FE18E0-6FBC-44E4-ADA6-D4AB3254607D}"/>
              </a:ext>
            </a:extLst>
          </p:cNvPr>
          <p:cNvSpPr>
            <a:spLocks noGrp="1"/>
          </p:cNvSpPr>
          <p:nvPr>
            <p:ph sz="quarter" idx="11"/>
          </p:nvPr>
        </p:nvSpPr>
        <p:spPr>
          <a:xfrm>
            <a:off x="228600" y="958701"/>
            <a:ext cx="8915400" cy="5289699"/>
          </a:xfrm>
        </p:spPr>
        <p:txBody>
          <a:bodyPr>
            <a:normAutofit/>
          </a:bodyPr>
          <a:lstStyle/>
          <a:p>
            <a:r>
              <a:rPr lang="en-US" sz="3600" dirty="0"/>
              <a:t>6. </a:t>
            </a:r>
            <a:r>
              <a:rPr lang="en-US" sz="3500" dirty="0"/>
              <a:t>Loan application analysis (meet with producer to collect &amp; assess data, plan ).</a:t>
            </a:r>
          </a:p>
          <a:p>
            <a:pPr marL="457200" indent="-457200">
              <a:buFont typeface="Arial" panose="020B0604020202020204" pitchFamily="34" charset="0"/>
              <a:buChar char="•"/>
            </a:pPr>
            <a:r>
              <a:rPr lang="es-CR" dirty="0"/>
              <a:t>Individual </a:t>
            </a:r>
            <a:r>
              <a:rPr lang="en-US" dirty="0"/>
              <a:t>farm</a:t>
            </a:r>
            <a:r>
              <a:rPr lang="es-CR" dirty="0"/>
              <a:t> </a:t>
            </a:r>
            <a:r>
              <a:rPr lang="en-US" dirty="0"/>
              <a:t>production</a:t>
            </a:r>
            <a:r>
              <a:rPr lang="es-CR" dirty="0"/>
              <a:t> </a:t>
            </a:r>
            <a:r>
              <a:rPr lang="en-US" dirty="0"/>
              <a:t>plans</a:t>
            </a:r>
            <a:r>
              <a:rPr lang="es-CR" dirty="0"/>
              <a:t> </a:t>
            </a:r>
            <a:r>
              <a:rPr lang="en-US" dirty="0"/>
              <a:t>should be compiled by the CUs to support finance needs, ways it will be used and timing of disbursements and collections, etc.</a:t>
            </a:r>
          </a:p>
          <a:p>
            <a:pPr marL="457200" indent="-457200">
              <a:buFont typeface="Arial" panose="020B0604020202020204" pitchFamily="34" charset="0"/>
              <a:buChar char="•"/>
            </a:pPr>
            <a:r>
              <a:rPr lang="en-US" dirty="0"/>
              <a:t>The length of the loan and the interest rate being sought (or offered)</a:t>
            </a:r>
          </a:p>
          <a:p>
            <a:pPr marL="457200" indent="-457200">
              <a:buFont typeface="Arial" panose="020B0604020202020204" pitchFamily="34" charset="0"/>
              <a:buChar char="•"/>
            </a:pPr>
            <a:r>
              <a:rPr lang="en-US" dirty="0"/>
              <a:t>Risks associated with the business and strategies to mitigate them (i.e., are market prices and inputs fluctuating a lot)</a:t>
            </a:r>
            <a:endParaRPr lang="es-CR" dirty="0"/>
          </a:p>
          <a:p>
            <a:endParaRPr lang="en-US" sz="3600" dirty="0"/>
          </a:p>
          <a:p>
            <a:endParaRPr lang="en-US" dirty="0"/>
          </a:p>
        </p:txBody>
      </p:sp>
    </p:spTree>
    <p:extLst>
      <p:ext uri="{BB962C8B-B14F-4D97-AF65-F5344CB8AC3E}">
        <p14:creationId xmlns:p14="http://schemas.microsoft.com/office/powerpoint/2010/main" val="3809455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1F4A6F97-8041-4300-9BD0-FEDFA8ECF186}"/>
              </a:ext>
            </a:extLst>
          </p:cNvPr>
          <p:cNvSpPr>
            <a:spLocks noGrp="1"/>
          </p:cNvSpPr>
          <p:nvPr>
            <p:ph type="body" sz="quarter" idx="10"/>
          </p:nvPr>
        </p:nvSpPr>
        <p:spPr/>
        <p:txBody>
          <a:bodyPr>
            <a:normAutofit fontScale="92500"/>
          </a:bodyPr>
          <a:lstStyle/>
          <a:p>
            <a:r>
              <a:rPr lang="en-US" dirty="0"/>
              <a:t>Phase 3: Credit analysis and approval</a:t>
            </a:r>
          </a:p>
        </p:txBody>
      </p:sp>
      <p:sp>
        <p:nvSpPr>
          <p:cNvPr id="4" name="Content Placeholder 3">
            <a:extLst>
              <a:ext uri="{FF2B5EF4-FFF2-40B4-BE49-F238E27FC236}">
                <a16:creationId xmlns="" xmlns:a16="http://schemas.microsoft.com/office/drawing/2014/main" id="{296A09DB-07C2-4758-8945-A03DB3610210}"/>
              </a:ext>
            </a:extLst>
          </p:cNvPr>
          <p:cNvSpPr>
            <a:spLocks noGrp="1"/>
          </p:cNvSpPr>
          <p:nvPr>
            <p:ph sz="quarter" idx="11"/>
          </p:nvPr>
        </p:nvSpPr>
        <p:spPr/>
        <p:txBody>
          <a:bodyPr/>
          <a:lstStyle/>
          <a:p>
            <a:r>
              <a:rPr lang="en-US" sz="3600" dirty="0"/>
              <a:t>7. Loan application and agricultural insurance management.</a:t>
            </a:r>
          </a:p>
          <a:p>
            <a:endParaRPr lang="en-US" sz="3600" dirty="0"/>
          </a:p>
          <a:p>
            <a:r>
              <a:rPr lang="en-US" sz="3600" dirty="0"/>
              <a:t>8. Loan disbursement is based on farm plan according to the crop production needs and cash flow.</a:t>
            </a:r>
          </a:p>
          <a:p>
            <a:endParaRPr lang="en-US" dirty="0"/>
          </a:p>
        </p:txBody>
      </p:sp>
    </p:spTree>
    <p:extLst>
      <p:ext uri="{BB962C8B-B14F-4D97-AF65-F5344CB8AC3E}">
        <p14:creationId xmlns:p14="http://schemas.microsoft.com/office/powerpoint/2010/main" val="285294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6C20A8D-4A9C-42D9-87A8-A7047A869FC3}"/>
              </a:ext>
            </a:extLst>
          </p:cNvPr>
          <p:cNvSpPr>
            <a:spLocks noGrp="1"/>
          </p:cNvSpPr>
          <p:nvPr>
            <p:ph type="body" sz="quarter" idx="10"/>
          </p:nvPr>
        </p:nvSpPr>
        <p:spPr/>
        <p:txBody>
          <a:bodyPr>
            <a:normAutofit lnSpcReduction="10000"/>
          </a:bodyPr>
          <a:lstStyle/>
          <a:p>
            <a:r>
              <a:rPr lang="en-US" dirty="0"/>
              <a:t>Agenda:</a:t>
            </a:r>
          </a:p>
        </p:txBody>
      </p:sp>
      <p:sp>
        <p:nvSpPr>
          <p:cNvPr id="4" name="Content Placeholder 3">
            <a:extLst>
              <a:ext uri="{FF2B5EF4-FFF2-40B4-BE49-F238E27FC236}">
                <a16:creationId xmlns="" xmlns:a16="http://schemas.microsoft.com/office/drawing/2014/main" id="{C0E8EF12-F676-42BD-8E3C-DF1762EB1B1F}"/>
              </a:ext>
            </a:extLst>
          </p:cNvPr>
          <p:cNvSpPr>
            <a:spLocks noGrp="1"/>
          </p:cNvSpPr>
          <p:nvPr>
            <p:ph sz="quarter" idx="11"/>
          </p:nvPr>
        </p:nvSpPr>
        <p:spPr>
          <a:xfrm>
            <a:off x="304800" y="1143000"/>
            <a:ext cx="8382000" cy="4953000"/>
          </a:xfrm>
        </p:spPr>
        <p:txBody>
          <a:bodyPr>
            <a:normAutofit/>
          </a:bodyPr>
          <a:lstStyle/>
          <a:p>
            <a:pPr lvl="0"/>
            <a:r>
              <a:rPr lang="en-US" dirty="0"/>
              <a:t>1. Brief introduction - </a:t>
            </a:r>
            <a:r>
              <a:rPr lang="fr-CA" dirty="0"/>
              <a:t>W</a:t>
            </a:r>
            <a:r>
              <a:rPr lang="en-US" dirty="0"/>
              <a:t>OCCU</a:t>
            </a:r>
          </a:p>
          <a:p>
            <a:r>
              <a:rPr lang="en-US" dirty="0"/>
              <a:t>2. Evolution  of agricultural lending over last 25 years of US government funded projects </a:t>
            </a:r>
          </a:p>
          <a:p>
            <a:r>
              <a:rPr lang="en-US" dirty="0"/>
              <a:t>3. Guatemala : MICOOPE network</a:t>
            </a:r>
          </a:p>
          <a:p>
            <a:r>
              <a:rPr lang="en-US" dirty="0"/>
              <a:t>4. The Guatemala agricultural lending methodology</a:t>
            </a:r>
          </a:p>
          <a:p>
            <a:r>
              <a:rPr lang="en-US" dirty="0"/>
              <a:t>5. Impact and results </a:t>
            </a:r>
          </a:p>
          <a:p>
            <a:r>
              <a:rPr lang="en-US" dirty="0"/>
              <a:t>6. Kenya KUSCCO and adjustments to the methodology</a:t>
            </a:r>
          </a:p>
          <a:p>
            <a:r>
              <a:rPr lang="en-US" dirty="0"/>
              <a:t>7. Conclusion &amp; recommendations</a:t>
            </a:r>
          </a:p>
          <a:p>
            <a:r>
              <a:rPr lang="en-US" dirty="0"/>
              <a:t>- Questions</a:t>
            </a:r>
          </a:p>
          <a:p>
            <a:endParaRPr lang="en-US" dirty="0"/>
          </a:p>
        </p:txBody>
      </p:sp>
    </p:spTree>
    <p:extLst>
      <p:ext uri="{BB962C8B-B14F-4D97-AF65-F5344CB8AC3E}">
        <p14:creationId xmlns:p14="http://schemas.microsoft.com/office/powerpoint/2010/main" val="478559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5AAB725F-14F8-44E4-AC6E-BABD57245075}"/>
              </a:ext>
            </a:extLst>
          </p:cNvPr>
          <p:cNvSpPr>
            <a:spLocks noGrp="1"/>
          </p:cNvSpPr>
          <p:nvPr>
            <p:ph type="body" sz="quarter" idx="10"/>
          </p:nvPr>
        </p:nvSpPr>
        <p:spPr/>
        <p:txBody>
          <a:bodyPr>
            <a:normAutofit fontScale="92500"/>
          </a:bodyPr>
          <a:lstStyle/>
          <a:p>
            <a:r>
              <a:rPr lang="en-US" dirty="0"/>
              <a:t>Phase 4: Loan servicing and follow up</a:t>
            </a:r>
          </a:p>
        </p:txBody>
      </p:sp>
      <p:sp>
        <p:nvSpPr>
          <p:cNvPr id="4" name="Content Placeholder 3">
            <a:extLst>
              <a:ext uri="{FF2B5EF4-FFF2-40B4-BE49-F238E27FC236}">
                <a16:creationId xmlns="" xmlns:a16="http://schemas.microsoft.com/office/drawing/2014/main" id="{277524D0-A45F-4DCE-8C90-DFCE9F14869E}"/>
              </a:ext>
            </a:extLst>
          </p:cNvPr>
          <p:cNvSpPr>
            <a:spLocks noGrp="1"/>
          </p:cNvSpPr>
          <p:nvPr>
            <p:ph sz="quarter" idx="11"/>
          </p:nvPr>
        </p:nvSpPr>
        <p:spPr>
          <a:xfrm>
            <a:off x="457200" y="1295400"/>
            <a:ext cx="8229600" cy="4572000"/>
          </a:xfrm>
        </p:spPr>
        <p:txBody>
          <a:bodyPr>
            <a:normAutofit fontScale="85000" lnSpcReduction="10000"/>
          </a:bodyPr>
          <a:lstStyle/>
          <a:p>
            <a:r>
              <a:rPr lang="en-US" dirty="0"/>
              <a:t>9. Implementation of the financed agricultural project (field visits to monitor loan to production vs plan and cash flow and training). </a:t>
            </a:r>
          </a:p>
          <a:p>
            <a:endParaRPr lang="en-US" dirty="0"/>
          </a:p>
          <a:p>
            <a:r>
              <a:rPr lang="en-US" dirty="0"/>
              <a:t>10. Management of the agricultural insurance in the event of a loss (procedure for insurance claims in case of losses). </a:t>
            </a:r>
          </a:p>
          <a:p>
            <a:endParaRPr lang="en-US" dirty="0"/>
          </a:p>
          <a:p>
            <a:r>
              <a:rPr lang="en-US" dirty="0"/>
              <a:t>11. Commercialization support (increase productivity, market based quality and financial literacy.</a:t>
            </a:r>
          </a:p>
          <a:p>
            <a:r>
              <a:rPr lang="en-US" dirty="0"/>
              <a:t> </a:t>
            </a:r>
          </a:p>
          <a:p>
            <a:r>
              <a:rPr lang="en-US" dirty="0"/>
              <a:t>12. Management of loan repayment process (loan collection, portfolio monitoring &amp; reporting.</a:t>
            </a:r>
          </a:p>
          <a:p>
            <a:endParaRPr lang="en-US" dirty="0"/>
          </a:p>
        </p:txBody>
      </p:sp>
    </p:spTree>
    <p:extLst>
      <p:ext uri="{BB962C8B-B14F-4D97-AF65-F5344CB8AC3E}">
        <p14:creationId xmlns:p14="http://schemas.microsoft.com/office/powerpoint/2010/main" val="3983864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76965A40-0058-42DC-A413-7DB66709728B}"/>
              </a:ext>
            </a:extLst>
          </p:cNvPr>
          <p:cNvSpPr>
            <a:spLocks noGrp="1"/>
          </p:cNvSpPr>
          <p:nvPr>
            <p:ph type="body" sz="quarter" idx="10"/>
          </p:nvPr>
        </p:nvSpPr>
        <p:spPr/>
        <p:txBody>
          <a:bodyPr>
            <a:normAutofit lnSpcReduction="10000"/>
          </a:bodyPr>
          <a:lstStyle/>
          <a:p>
            <a:r>
              <a:rPr lang="en-US" dirty="0"/>
              <a:t>5. Results</a:t>
            </a:r>
          </a:p>
        </p:txBody>
      </p:sp>
      <p:pic>
        <p:nvPicPr>
          <p:cNvPr id="3" name="Picture 2">
            <a:extLst>
              <a:ext uri="{FF2B5EF4-FFF2-40B4-BE49-F238E27FC236}">
                <a16:creationId xmlns="" xmlns:a16="http://schemas.microsoft.com/office/drawing/2014/main" id="{1A135B6E-3515-45C9-8BD1-AEF39FAF50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47" t="21825" r="18567" b="39088"/>
          <a:stretch/>
        </p:blipFill>
        <p:spPr bwMode="auto">
          <a:xfrm>
            <a:off x="0" y="958701"/>
            <a:ext cx="9027887" cy="2859314"/>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09287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5819AA5-8F11-4240-8503-C232E9F35762}"/>
              </a:ext>
            </a:extLst>
          </p:cNvPr>
          <p:cNvPicPr>
            <a:picLocks noChangeAspect="1"/>
          </p:cNvPicPr>
          <p:nvPr/>
        </p:nvPicPr>
        <p:blipFill>
          <a:blip r:embed="rId2"/>
          <a:stretch>
            <a:fillRect/>
          </a:stretch>
        </p:blipFill>
        <p:spPr>
          <a:xfrm>
            <a:off x="-110972" y="76200"/>
            <a:ext cx="9254972" cy="6781800"/>
          </a:xfrm>
          <a:prstGeom prst="rect">
            <a:avLst/>
          </a:prstGeom>
        </p:spPr>
      </p:pic>
    </p:spTree>
    <p:extLst>
      <p:ext uri="{BB962C8B-B14F-4D97-AF65-F5344CB8AC3E}">
        <p14:creationId xmlns:p14="http://schemas.microsoft.com/office/powerpoint/2010/main" val="2112528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5DDA1246-7B68-4485-8320-D4CBD0E3B937}"/>
              </a:ext>
            </a:extLst>
          </p:cNvPr>
          <p:cNvSpPr>
            <a:spLocks noGrp="1"/>
          </p:cNvSpPr>
          <p:nvPr>
            <p:ph type="body" sz="quarter" idx="13"/>
          </p:nvPr>
        </p:nvSpPr>
        <p:spPr/>
        <p:txBody>
          <a:bodyPr>
            <a:normAutofit/>
          </a:bodyPr>
          <a:lstStyle/>
          <a:p>
            <a:r>
              <a:rPr lang="en-US" sz="3200" dirty="0"/>
              <a:t>COOPSAMA : Agricultural loan portfolio growth</a:t>
            </a:r>
          </a:p>
        </p:txBody>
      </p:sp>
      <p:pic>
        <p:nvPicPr>
          <p:cNvPr id="3" name="Picture 2">
            <a:extLst>
              <a:ext uri="{FF2B5EF4-FFF2-40B4-BE49-F238E27FC236}">
                <a16:creationId xmlns="" xmlns:a16="http://schemas.microsoft.com/office/drawing/2014/main" id="{5142FB65-6A98-4BCA-A304-DD3F8AE5DF17}"/>
              </a:ext>
            </a:extLst>
          </p:cNvPr>
          <p:cNvPicPr>
            <a:picLocks noChangeAspect="1"/>
          </p:cNvPicPr>
          <p:nvPr/>
        </p:nvPicPr>
        <p:blipFill>
          <a:blip r:embed="rId2"/>
          <a:stretch>
            <a:fillRect/>
          </a:stretch>
        </p:blipFill>
        <p:spPr>
          <a:xfrm>
            <a:off x="38514" y="958701"/>
            <a:ext cx="9115425" cy="5613549"/>
          </a:xfrm>
          <a:prstGeom prst="rect">
            <a:avLst/>
          </a:prstGeom>
        </p:spPr>
      </p:pic>
    </p:spTree>
    <p:extLst>
      <p:ext uri="{BB962C8B-B14F-4D97-AF65-F5344CB8AC3E}">
        <p14:creationId xmlns:p14="http://schemas.microsoft.com/office/powerpoint/2010/main" val="2524862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B90E117A-FC77-45DD-98DF-9D904422F8FE}"/>
              </a:ext>
            </a:extLst>
          </p:cNvPr>
          <p:cNvSpPr>
            <a:spLocks noGrp="1"/>
          </p:cNvSpPr>
          <p:nvPr>
            <p:ph type="body" sz="quarter" idx="13"/>
          </p:nvPr>
        </p:nvSpPr>
        <p:spPr/>
        <p:txBody>
          <a:bodyPr>
            <a:normAutofit fontScale="77500" lnSpcReduction="20000"/>
          </a:bodyPr>
          <a:lstStyle/>
          <a:p>
            <a:r>
              <a:rPr lang="en-US" dirty="0"/>
              <a:t>Evolution</a:t>
            </a:r>
            <a:r>
              <a:rPr lang="fr-CA" dirty="0"/>
              <a:t> of Agricultural Loan </a:t>
            </a:r>
            <a:r>
              <a:rPr lang="en-US" dirty="0"/>
              <a:t>delinquency</a:t>
            </a:r>
            <a:r>
              <a:rPr lang="fr-CA" dirty="0"/>
              <a:t> </a:t>
            </a:r>
            <a:endParaRPr lang="en-US" dirty="0"/>
          </a:p>
        </p:txBody>
      </p:sp>
      <p:pic>
        <p:nvPicPr>
          <p:cNvPr id="3" name="Picture 2">
            <a:extLst>
              <a:ext uri="{FF2B5EF4-FFF2-40B4-BE49-F238E27FC236}">
                <a16:creationId xmlns="" xmlns:a16="http://schemas.microsoft.com/office/drawing/2014/main" id="{239C013E-ECB3-4DCD-8230-4D19D00707DC}"/>
              </a:ext>
            </a:extLst>
          </p:cNvPr>
          <p:cNvPicPr>
            <a:picLocks noChangeAspect="1"/>
          </p:cNvPicPr>
          <p:nvPr/>
        </p:nvPicPr>
        <p:blipFill>
          <a:blip r:embed="rId2"/>
          <a:stretch>
            <a:fillRect/>
          </a:stretch>
        </p:blipFill>
        <p:spPr>
          <a:xfrm>
            <a:off x="4762" y="1352550"/>
            <a:ext cx="9134475" cy="4819650"/>
          </a:xfrm>
          <a:prstGeom prst="rect">
            <a:avLst/>
          </a:prstGeom>
        </p:spPr>
      </p:pic>
    </p:spTree>
    <p:extLst>
      <p:ext uri="{BB962C8B-B14F-4D97-AF65-F5344CB8AC3E}">
        <p14:creationId xmlns:p14="http://schemas.microsoft.com/office/powerpoint/2010/main" val="1799915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CAD9DEDE-C179-4E5F-B9AD-C340862F6533}"/>
              </a:ext>
            </a:extLst>
          </p:cNvPr>
          <p:cNvSpPr>
            <a:spLocks noGrp="1"/>
          </p:cNvSpPr>
          <p:nvPr>
            <p:ph type="body" sz="quarter" idx="10"/>
          </p:nvPr>
        </p:nvSpPr>
        <p:spPr/>
        <p:txBody>
          <a:bodyPr>
            <a:normAutofit lnSpcReduction="10000"/>
          </a:bodyPr>
          <a:lstStyle/>
          <a:p>
            <a:r>
              <a:rPr lang="en-US" dirty="0"/>
              <a:t>Loans written off</a:t>
            </a:r>
          </a:p>
        </p:txBody>
      </p:sp>
      <p:sp>
        <p:nvSpPr>
          <p:cNvPr id="4" name="Content Placeholder 3">
            <a:extLst>
              <a:ext uri="{FF2B5EF4-FFF2-40B4-BE49-F238E27FC236}">
                <a16:creationId xmlns="" xmlns:a16="http://schemas.microsoft.com/office/drawing/2014/main" id="{2DCA0B42-E2F4-4B21-8512-38B7A7C5F13E}"/>
              </a:ext>
            </a:extLst>
          </p:cNvPr>
          <p:cNvSpPr>
            <a:spLocks noGrp="1"/>
          </p:cNvSpPr>
          <p:nvPr>
            <p:ph sz="quarter" idx="11"/>
          </p:nvPr>
        </p:nvSpPr>
        <p:spPr/>
        <p:txBody>
          <a:bodyPr/>
          <a:lstStyle/>
          <a:p>
            <a:endParaRPr lang="en-US" dirty="0"/>
          </a:p>
        </p:txBody>
      </p:sp>
      <p:pic>
        <p:nvPicPr>
          <p:cNvPr id="3" name="Picture 2">
            <a:extLst>
              <a:ext uri="{FF2B5EF4-FFF2-40B4-BE49-F238E27FC236}">
                <a16:creationId xmlns="" xmlns:a16="http://schemas.microsoft.com/office/drawing/2014/main" id="{0B40EB79-9FD0-4279-A74C-BA71CB43F192}"/>
              </a:ext>
            </a:extLst>
          </p:cNvPr>
          <p:cNvPicPr>
            <a:picLocks noChangeAspect="1"/>
          </p:cNvPicPr>
          <p:nvPr/>
        </p:nvPicPr>
        <p:blipFill>
          <a:blip r:embed="rId2"/>
          <a:stretch>
            <a:fillRect/>
          </a:stretch>
        </p:blipFill>
        <p:spPr>
          <a:xfrm>
            <a:off x="19050" y="1066800"/>
            <a:ext cx="9105900" cy="5791200"/>
          </a:xfrm>
          <a:prstGeom prst="rect">
            <a:avLst/>
          </a:prstGeom>
        </p:spPr>
      </p:pic>
    </p:spTree>
    <p:extLst>
      <p:ext uri="{BB962C8B-B14F-4D97-AF65-F5344CB8AC3E}">
        <p14:creationId xmlns:p14="http://schemas.microsoft.com/office/powerpoint/2010/main" val="1307700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B4C78E4-222B-452C-AAA5-26B1B336958E}"/>
              </a:ext>
            </a:extLst>
          </p:cNvPr>
          <p:cNvSpPr>
            <a:spLocks noGrp="1"/>
          </p:cNvSpPr>
          <p:nvPr>
            <p:ph type="body" sz="quarter" idx="13"/>
          </p:nvPr>
        </p:nvSpPr>
        <p:spPr/>
        <p:txBody>
          <a:bodyPr>
            <a:normAutofit fontScale="85000" lnSpcReduction="10000"/>
          </a:bodyPr>
          <a:lstStyle/>
          <a:p>
            <a:r>
              <a:rPr lang="en-US" dirty="0"/>
              <a:t>Evolution of the Agricultural insurance</a:t>
            </a:r>
          </a:p>
        </p:txBody>
      </p:sp>
      <p:pic>
        <p:nvPicPr>
          <p:cNvPr id="5" name="Picture 4">
            <a:extLst>
              <a:ext uri="{FF2B5EF4-FFF2-40B4-BE49-F238E27FC236}">
                <a16:creationId xmlns="" xmlns:a16="http://schemas.microsoft.com/office/drawing/2014/main" id="{A5C60E30-9DFB-4568-B54F-33F25ED0F8DC}"/>
              </a:ext>
            </a:extLst>
          </p:cNvPr>
          <p:cNvPicPr>
            <a:picLocks noChangeAspect="1"/>
          </p:cNvPicPr>
          <p:nvPr/>
        </p:nvPicPr>
        <p:blipFill>
          <a:blip r:embed="rId2"/>
          <a:stretch>
            <a:fillRect/>
          </a:stretch>
        </p:blipFill>
        <p:spPr>
          <a:xfrm>
            <a:off x="0" y="1066800"/>
            <a:ext cx="8991600" cy="5715000"/>
          </a:xfrm>
          <a:prstGeom prst="rect">
            <a:avLst/>
          </a:prstGeom>
        </p:spPr>
      </p:pic>
    </p:spTree>
    <p:extLst>
      <p:ext uri="{BB962C8B-B14F-4D97-AF65-F5344CB8AC3E}">
        <p14:creationId xmlns:p14="http://schemas.microsoft.com/office/powerpoint/2010/main" val="1312960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027B7C-E8EC-46D0-A3A0-EDFC6D67A06C}"/>
              </a:ext>
            </a:extLst>
          </p:cNvPr>
          <p:cNvSpPr>
            <a:spLocks noGrp="1"/>
          </p:cNvSpPr>
          <p:nvPr>
            <p:ph type="body" sz="quarter" idx="13"/>
          </p:nvPr>
        </p:nvSpPr>
        <p:spPr/>
        <p:txBody>
          <a:bodyPr>
            <a:normAutofit lnSpcReduction="10000"/>
          </a:bodyPr>
          <a:lstStyle/>
          <a:p>
            <a:r>
              <a:rPr lang="en-US" dirty="0"/>
              <a:t>Loan portfolio with Guarantee fund</a:t>
            </a:r>
          </a:p>
        </p:txBody>
      </p:sp>
      <p:pic>
        <p:nvPicPr>
          <p:cNvPr id="4" name="Picture 3">
            <a:extLst>
              <a:ext uri="{FF2B5EF4-FFF2-40B4-BE49-F238E27FC236}">
                <a16:creationId xmlns="" xmlns:a16="http://schemas.microsoft.com/office/drawing/2014/main" id="{E2365839-5FDA-4EA1-85E6-DD465164AFE1}"/>
              </a:ext>
            </a:extLst>
          </p:cNvPr>
          <p:cNvPicPr>
            <a:picLocks noChangeAspect="1"/>
          </p:cNvPicPr>
          <p:nvPr/>
        </p:nvPicPr>
        <p:blipFill>
          <a:blip r:embed="rId2"/>
          <a:stretch>
            <a:fillRect/>
          </a:stretch>
        </p:blipFill>
        <p:spPr>
          <a:xfrm>
            <a:off x="0" y="1219200"/>
            <a:ext cx="9144000" cy="5257800"/>
          </a:xfrm>
          <a:prstGeom prst="rect">
            <a:avLst/>
          </a:prstGeom>
        </p:spPr>
      </p:pic>
    </p:spTree>
    <p:extLst>
      <p:ext uri="{BB962C8B-B14F-4D97-AF65-F5344CB8AC3E}">
        <p14:creationId xmlns:p14="http://schemas.microsoft.com/office/powerpoint/2010/main" val="1720788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3D592C-0D35-450A-8045-6871E22393FC}"/>
              </a:ext>
            </a:extLst>
          </p:cNvPr>
          <p:cNvSpPr>
            <a:spLocks noGrp="1"/>
          </p:cNvSpPr>
          <p:nvPr>
            <p:ph type="title"/>
          </p:nvPr>
        </p:nvSpPr>
        <p:spPr/>
        <p:txBody>
          <a:bodyPr/>
          <a:lstStyle/>
          <a:p>
            <a:r>
              <a:rPr lang="en-US" dirty="0"/>
              <a:t>KUSCCO</a:t>
            </a:r>
          </a:p>
        </p:txBody>
      </p:sp>
      <p:sp>
        <p:nvSpPr>
          <p:cNvPr id="3" name="Text Placeholder 2">
            <a:extLst>
              <a:ext uri="{FF2B5EF4-FFF2-40B4-BE49-F238E27FC236}">
                <a16:creationId xmlns="" xmlns:a16="http://schemas.microsoft.com/office/drawing/2014/main" id="{F8AA4E05-5320-4601-9E16-D017D9ACF620}"/>
              </a:ext>
            </a:extLst>
          </p:cNvPr>
          <p:cNvSpPr>
            <a:spLocks noGrp="1"/>
          </p:cNvSpPr>
          <p:nvPr>
            <p:ph type="body" idx="1"/>
          </p:nvPr>
        </p:nvSpPr>
        <p:spPr>
          <a:xfrm>
            <a:off x="722313" y="2209801"/>
            <a:ext cx="7772400" cy="2197100"/>
          </a:xfrm>
        </p:spPr>
        <p:txBody>
          <a:bodyPr>
            <a:noAutofit/>
          </a:bodyPr>
          <a:lstStyle/>
          <a:p>
            <a:r>
              <a:rPr lang="en-US" sz="4800" dirty="0">
                <a:solidFill>
                  <a:srgbClr val="00B050"/>
                </a:solidFill>
              </a:rPr>
              <a:t>6. </a:t>
            </a:r>
            <a:r>
              <a:rPr lang="en-US" sz="4000" dirty="0">
                <a:solidFill>
                  <a:srgbClr val="00B050"/>
                </a:solidFill>
              </a:rPr>
              <a:t>Kenya Union od Savings and Credit Co-operatives LTD.</a:t>
            </a:r>
          </a:p>
        </p:txBody>
      </p:sp>
    </p:spTree>
    <p:extLst>
      <p:ext uri="{BB962C8B-B14F-4D97-AF65-F5344CB8AC3E}">
        <p14:creationId xmlns:p14="http://schemas.microsoft.com/office/powerpoint/2010/main" val="1980156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2CBCCA2-1919-4CF6-A324-8341EEB89311}"/>
              </a:ext>
            </a:extLst>
          </p:cNvPr>
          <p:cNvSpPr>
            <a:spLocks noGrp="1"/>
          </p:cNvSpPr>
          <p:nvPr>
            <p:ph type="body" sz="quarter" idx="10"/>
          </p:nvPr>
        </p:nvSpPr>
        <p:spPr/>
        <p:txBody>
          <a:bodyPr>
            <a:normAutofit lnSpcReduction="10000"/>
          </a:bodyPr>
          <a:lstStyle/>
          <a:p>
            <a:r>
              <a:rPr lang="fr-CA" dirty="0"/>
              <a:t>Kenya </a:t>
            </a:r>
            <a:endParaRPr lang="en-US" dirty="0"/>
          </a:p>
        </p:txBody>
      </p:sp>
      <p:sp>
        <p:nvSpPr>
          <p:cNvPr id="7" name="Content Placeholder 6">
            <a:extLst>
              <a:ext uri="{FF2B5EF4-FFF2-40B4-BE49-F238E27FC236}">
                <a16:creationId xmlns="" xmlns:a16="http://schemas.microsoft.com/office/drawing/2014/main" id="{784B3173-1238-4604-A4CB-07FF70B2ACF0}"/>
              </a:ext>
            </a:extLst>
          </p:cNvPr>
          <p:cNvSpPr>
            <a:spLocks noGrp="1"/>
          </p:cNvSpPr>
          <p:nvPr>
            <p:ph idx="4294967295"/>
          </p:nvPr>
        </p:nvSpPr>
        <p:spPr>
          <a:xfrm>
            <a:off x="457200" y="1066800"/>
            <a:ext cx="8229600" cy="609600"/>
          </a:xfrm>
        </p:spPr>
        <p:txBody>
          <a:bodyPr>
            <a:normAutofit lnSpcReduction="10000"/>
          </a:bodyPr>
          <a:lstStyle/>
          <a:p>
            <a:endParaRPr lang="en-US" dirty="0"/>
          </a:p>
        </p:txBody>
      </p:sp>
      <p:sp>
        <p:nvSpPr>
          <p:cNvPr id="6" name="Content Placeholder 5">
            <a:extLst>
              <a:ext uri="{FF2B5EF4-FFF2-40B4-BE49-F238E27FC236}">
                <a16:creationId xmlns="" xmlns:a16="http://schemas.microsoft.com/office/drawing/2014/main" id="{D87816C4-5070-42EA-B7C1-1764B024DB97}"/>
              </a:ext>
            </a:extLst>
          </p:cNvPr>
          <p:cNvSpPr>
            <a:spLocks noGrp="1"/>
          </p:cNvSpPr>
          <p:nvPr>
            <p:ph sz="quarter" idx="11"/>
          </p:nvPr>
        </p:nvSpPr>
        <p:spPr/>
        <p:txBody>
          <a:bodyPr/>
          <a:lstStyle/>
          <a:p>
            <a:endParaRPr lang="en-US" dirty="0"/>
          </a:p>
        </p:txBody>
      </p:sp>
      <p:pic>
        <p:nvPicPr>
          <p:cNvPr id="3" name="Picture 2">
            <a:extLst>
              <a:ext uri="{FF2B5EF4-FFF2-40B4-BE49-F238E27FC236}">
                <a16:creationId xmlns="" xmlns:a16="http://schemas.microsoft.com/office/drawing/2014/main" id="{F4BC5104-ED59-42B5-9480-8FB9BDB325B3}"/>
              </a:ext>
            </a:extLst>
          </p:cNvPr>
          <p:cNvPicPr>
            <a:picLocks noChangeAspect="1"/>
          </p:cNvPicPr>
          <p:nvPr/>
        </p:nvPicPr>
        <p:blipFill>
          <a:blip r:embed="rId2"/>
          <a:stretch>
            <a:fillRect/>
          </a:stretch>
        </p:blipFill>
        <p:spPr>
          <a:xfrm>
            <a:off x="0" y="958701"/>
            <a:ext cx="9161585" cy="5516845"/>
          </a:xfrm>
          <a:prstGeom prst="rect">
            <a:avLst/>
          </a:prstGeom>
        </p:spPr>
      </p:pic>
      <p:sp>
        <p:nvSpPr>
          <p:cNvPr id="4" name="Text Placeholder 1">
            <a:extLst>
              <a:ext uri="{FF2B5EF4-FFF2-40B4-BE49-F238E27FC236}">
                <a16:creationId xmlns="" xmlns:a16="http://schemas.microsoft.com/office/drawing/2014/main" id="{AC0C1021-00A0-4049-8C9D-F8D16D78C6BA}"/>
              </a:ext>
            </a:extLst>
          </p:cNvPr>
          <p:cNvSpPr txBox="1">
            <a:spLocks/>
          </p:cNvSpPr>
          <p:nvPr/>
        </p:nvSpPr>
        <p:spPr>
          <a:xfrm>
            <a:off x="228600" y="1905000"/>
            <a:ext cx="8932985" cy="914400"/>
          </a:xfrm>
          <a:prstGeom prst="rect">
            <a:avLst/>
          </a:prstGeom>
        </p:spPr>
        <p:txBody>
          <a:bodyPr vert="horz" lIns="91440" tIns="45720" rIns="91440" bIns="45720" rtlCol="0" anchor="ctr" anchorCtr="0">
            <a:noAutofit/>
          </a:bodyPr>
          <a:lstStyle>
            <a:lvl1pPr marL="0" indent="0" algn="l" defTabSz="914400" rtl="0" eaLnBrk="1" latinLnBrk="0" hangingPunct="1">
              <a:spcBef>
                <a:spcPts val="600"/>
              </a:spcBef>
              <a:buFontTx/>
              <a:buNone/>
              <a:defRPr sz="4400" b="0" kern="1200">
                <a:solidFill>
                  <a:srgbClr val="003767"/>
                </a:solidFill>
                <a:latin typeface="Impact" pitchFamily="34" charset="0"/>
                <a:ea typeface="+mn-ea"/>
                <a:cs typeface="+mn-cs"/>
              </a:defRPr>
            </a:lvl1pPr>
            <a:lvl2pPr marL="914400" indent="-457200" algn="l" defTabSz="914400" rtl="0" eaLnBrk="1" latinLnBrk="0" hangingPunct="1">
              <a:spcBef>
                <a:spcPct val="20000"/>
              </a:spcBef>
              <a:buFont typeface="Arial" pitchFamily="34" charset="0"/>
              <a:buChar char="•"/>
              <a:defRPr sz="2800" b="1" kern="1200">
                <a:solidFill>
                  <a:srgbClr val="003767"/>
                </a:solidFill>
                <a:latin typeface="Garamond" pitchFamily="18" charset="0"/>
                <a:ea typeface="+mn-ea"/>
                <a:cs typeface="+mn-cs"/>
              </a:defRPr>
            </a:lvl2pPr>
            <a:lvl3pPr marL="1371600" indent="-457200" algn="l" defTabSz="914400" rtl="0" eaLnBrk="1" latinLnBrk="0" hangingPunct="1">
              <a:spcBef>
                <a:spcPct val="20000"/>
              </a:spcBef>
              <a:buFont typeface="Arial" pitchFamily="34" charset="0"/>
              <a:buChar char="•"/>
              <a:defRPr sz="2800" b="1" kern="1200">
                <a:solidFill>
                  <a:srgbClr val="003767"/>
                </a:solidFill>
                <a:latin typeface="Garamond" pitchFamily="18" charset="0"/>
                <a:ea typeface="+mn-ea"/>
                <a:cs typeface="+mn-cs"/>
              </a:defRPr>
            </a:lvl3pPr>
            <a:lvl4pPr marL="1943100" indent="-571500" algn="l" defTabSz="914400" rtl="0" eaLnBrk="1" latinLnBrk="0" hangingPunct="1">
              <a:spcBef>
                <a:spcPct val="20000"/>
              </a:spcBef>
              <a:buFont typeface="Arial" pitchFamily="34" charset="0"/>
              <a:buChar char="•"/>
              <a:defRPr sz="2800" b="1" kern="1200">
                <a:solidFill>
                  <a:srgbClr val="003767"/>
                </a:solidFill>
                <a:latin typeface="Garamond" pitchFamily="18" charset="0"/>
                <a:ea typeface="+mn-ea"/>
                <a:cs typeface="+mn-cs"/>
              </a:defRPr>
            </a:lvl4pPr>
            <a:lvl5pPr marL="2400300" indent="-571500" algn="l" defTabSz="914400" rtl="0" eaLnBrk="1" latinLnBrk="0" hangingPunct="1">
              <a:spcBef>
                <a:spcPct val="20000"/>
              </a:spcBef>
              <a:buFont typeface="Arial" pitchFamily="34" charset="0"/>
              <a:buChar char="•"/>
              <a:defRPr sz="2800" b="1" kern="1200">
                <a:solidFill>
                  <a:srgbClr val="003767"/>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latin typeface="Arial" panose="020B0604020202020204" pitchFamily="34" charset="0"/>
                <a:cs typeface="Arial" panose="020B0604020202020204" pitchFamily="34" charset="0"/>
              </a:rPr>
              <a:t>Mission: Promotion of SACCOs through advocacy and provision of quality innovative and market driven products and services for sustainability</a:t>
            </a:r>
          </a:p>
        </p:txBody>
      </p:sp>
      <p:sp>
        <p:nvSpPr>
          <p:cNvPr id="5" name="Text Placeholder 1">
            <a:extLst>
              <a:ext uri="{FF2B5EF4-FFF2-40B4-BE49-F238E27FC236}">
                <a16:creationId xmlns="" xmlns:a16="http://schemas.microsoft.com/office/drawing/2014/main" id="{13A2EF3F-0008-4365-970F-C72E4F72EA51}"/>
              </a:ext>
            </a:extLst>
          </p:cNvPr>
          <p:cNvSpPr>
            <a:spLocks noGrp="1"/>
          </p:cNvSpPr>
          <p:nvPr/>
        </p:nvSpPr>
        <p:spPr>
          <a:xfrm>
            <a:off x="5181600" y="3200400"/>
            <a:ext cx="3733800" cy="1981200"/>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Font typeface="Arial" pitchFamily="34" charset="0"/>
              <a:buNone/>
              <a:defRPr sz="2800" b="1" kern="1200">
                <a:solidFill>
                  <a:srgbClr val="003767"/>
                </a:solidFill>
                <a:latin typeface="Garamond" pitchFamily="18" charset="0"/>
                <a:ea typeface="+mn-ea"/>
                <a:cs typeface="+mn-cs"/>
              </a:defRPr>
            </a:lvl1pPr>
            <a:lvl2pPr marL="457200" indent="0" algn="l" defTabSz="914400" rtl="0" eaLnBrk="1" latinLnBrk="0" hangingPunct="1">
              <a:spcBef>
                <a:spcPct val="20000"/>
              </a:spcBef>
              <a:buFont typeface="Arial" pitchFamily="34" charset="0"/>
              <a:buNone/>
              <a:defRPr sz="2000" b="1" kern="1200">
                <a:solidFill>
                  <a:srgbClr val="003767"/>
                </a:solidFill>
                <a:latin typeface="Garamond" pitchFamily="18" charset="0"/>
                <a:ea typeface="+mn-ea"/>
                <a:cs typeface="+mn-cs"/>
              </a:defRPr>
            </a:lvl2pPr>
            <a:lvl3pPr marL="914400" indent="0" algn="l" defTabSz="914400" rtl="0" eaLnBrk="1" latinLnBrk="0" hangingPunct="1">
              <a:spcBef>
                <a:spcPct val="20000"/>
              </a:spcBef>
              <a:buFont typeface="Arial" pitchFamily="34" charset="0"/>
              <a:buNone/>
              <a:defRPr sz="1800" b="1" kern="1200">
                <a:solidFill>
                  <a:srgbClr val="003767"/>
                </a:solidFill>
                <a:latin typeface="Garamond" pitchFamily="18" charset="0"/>
                <a:ea typeface="+mn-ea"/>
                <a:cs typeface="+mn-cs"/>
              </a:defRPr>
            </a:lvl3pPr>
            <a:lvl4pPr marL="1371600" indent="0" algn="l" defTabSz="914400" rtl="0" eaLnBrk="1" latinLnBrk="0" hangingPunct="1">
              <a:spcBef>
                <a:spcPct val="20000"/>
              </a:spcBef>
              <a:buFont typeface="Arial" pitchFamily="34" charset="0"/>
              <a:buNone/>
              <a:defRPr sz="1600" b="1" kern="1200">
                <a:solidFill>
                  <a:srgbClr val="003767"/>
                </a:solidFill>
                <a:latin typeface="Garamond" pitchFamily="18" charset="0"/>
                <a:ea typeface="+mn-ea"/>
                <a:cs typeface="+mn-cs"/>
              </a:defRPr>
            </a:lvl4pPr>
            <a:lvl5pPr marL="1828800" indent="0" algn="l" defTabSz="914400" rtl="0" eaLnBrk="1" latinLnBrk="0" hangingPunct="1">
              <a:spcBef>
                <a:spcPct val="20000"/>
              </a:spcBef>
              <a:buFont typeface="Arial" pitchFamily="34" charset="0"/>
              <a:buNone/>
              <a:defRPr sz="1600" b="1" kern="1200">
                <a:solidFill>
                  <a:srgbClr val="003767"/>
                </a:solidFill>
                <a:latin typeface="Garamond" pitchFamily="18" charset="0"/>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Around 2,000 SACCOs affiliated to KUSCCO and 175 are regulated by SASRA – the SACCO regulating authority in Kenya</a:t>
            </a:r>
          </a:p>
        </p:txBody>
      </p:sp>
    </p:spTree>
    <p:extLst>
      <p:ext uri="{BB962C8B-B14F-4D97-AF65-F5344CB8AC3E}">
        <p14:creationId xmlns:p14="http://schemas.microsoft.com/office/powerpoint/2010/main" val="1123233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6858000"/>
          </a:xfrm>
          <a:prstGeom prst="rect">
            <a:avLst/>
          </a:prstGeom>
          <a:solidFill>
            <a:srgbClr val="003767"/>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6" name="Rectangle 5"/>
          <p:cNvSpPr/>
          <p:nvPr/>
        </p:nvSpPr>
        <p:spPr>
          <a:xfrm>
            <a:off x="0" y="0"/>
            <a:ext cx="9144000"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304800" y="730307"/>
            <a:ext cx="5943600" cy="830997"/>
          </a:xfrm>
          <a:prstGeom prst="rect">
            <a:avLst/>
          </a:prstGeom>
          <a:noFill/>
        </p:spPr>
        <p:txBody>
          <a:bodyPr wrap="square" rtlCol="0">
            <a:spAutoFit/>
          </a:bodyPr>
          <a:lstStyle/>
          <a:p>
            <a:r>
              <a:rPr lang="en-US" sz="4800" dirty="0">
                <a:solidFill>
                  <a:schemeClr val="bg1"/>
                </a:solidFill>
                <a:effectLst>
                  <a:outerShdw blurRad="50800" dist="38100" dir="2700000" algn="tl" rotWithShape="0">
                    <a:srgbClr val="000000">
                      <a:alpha val="43000"/>
                    </a:srgbClr>
                  </a:outerShdw>
                </a:effectLst>
                <a:latin typeface="Impact"/>
                <a:cs typeface="Impact"/>
              </a:rPr>
              <a:t>WOCCU Worldwide…</a:t>
            </a:r>
          </a:p>
        </p:txBody>
      </p:sp>
      <p:sp>
        <p:nvSpPr>
          <p:cNvPr id="2" name="TextBox 1"/>
          <p:cNvSpPr txBox="1"/>
          <p:nvPr/>
        </p:nvSpPr>
        <p:spPr>
          <a:xfrm>
            <a:off x="3505523" y="2992103"/>
            <a:ext cx="2148068" cy="369332"/>
          </a:xfrm>
          <a:prstGeom prst="rect">
            <a:avLst/>
          </a:prstGeom>
          <a:noFill/>
        </p:spPr>
        <p:txBody>
          <a:bodyPr wrap="square" rtlCol="0">
            <a:spAutoFit/>
          </a:bodyPr>
          <a:lstStyle/>
          <a:p>
            <a:pPr algn="ctr"/>
            <a:r>
              <a:rPr lang="en-US" b="1" dirty="0">
                <a:solidFill>
                  <a:srgbClr val="003767"/>
                </a:solidFill>
              </a:rPr>
              <a:t>countries</a:t>
            </a:r>
            <a:endParaRPr lang="en-US" sz="2000" b="1" dirty="0">
              <a:solidFill>
                <a:srgbClr val="003767"/>
              </a:solidFill>
            </a:endParaRPr>
          </a:p>
        </p:txBody>
      </p:sp>
      <p:sp>
        <p:nvSpPr>
          <p:cNvPr id="18" name="TextBox 17"/>
          <p:cNvSpPr txBox="1"/>
          <p:nvPr/>
        </p:nvSpPr>
        <p:spPr>
          <a:xfrm>
            <a:off x="6706243" y="2992103"/>
            <a:ext cx="2148068" cy="369332"/>
          </a:xfrm>
          <a:prstGeom prst="rect">
            <a:avLst/>
          </a:prstGeom>
          <a:noFill/>
        </p:spPr>
        <p:txBody>
          <a:bodyPr wrap="square" rtlCol="0">
            <a:spAutoFit/>
          </a:bodyPr>
          <a:lstStyle/>
          <a:p>
            <a:pPr algn="ctr"/>
            <a:r>
              <a:rPr lang="en-US" b="1" dirty="0">
                <a:solidFill>
                  <a:srgbClr val="003767"/>
                </a:solidFill>
              </a:rPr>
              <a:t>continents</a:t>
            </a:r>
            <a:endParaRPr lang="en-US" sz="2000" b="1" dirty="0">
              <a:solidFill>
                <a:srgbClr val="003767"/>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304" y="2057400"/>
            <a:ext cx="8280997" cy="3310116"/>
          </a:xfrm>
          <a:prstGeom prst="rect">
            <a:avLst/>
          </a:prstGeom>
        </p:spPr>
      </p:pic>
      <p:sp>
        <p:nvSpPr>
          <p:cNvPr id="8" name="Content Placeholder 4">
            <a:extLst>
              <a:ext uri="{FF2B5EF4-FFF2-40B4-BE49-F238E27FC236}">
                <a16:creationId xmlns="" xmlns:a16="http://schemas.microsoft.com/office/drawing/2014/main" id="{BFBBA84C-935E-4A75-B69B-69A6A3CB420E}"/>
              </a:ext>
            </a:extLst>
          </p:cNvPr>
          <p:cNvSpPr txBox="1">
            <a:spLocks/>
          </p:cNvSpPr>
          <p:nvPr/>
        </p:nvSpPr>
        <p:spPr>
          <a:xfrm>
            <a:off x="304800" y="5769858"/>
            <a:ext cx="8229600" cy="685800"/>
          </a:xfrm>
          <a:prstGeom prst="rect">
            <a:avLst/>
          </a:prstGeom>
        </p:spPr>
        <p:txBody>
          <a:bodyPr>
            <a:normAutofit fontScale="85000" lnSpcReduction="10000"/>
          </a:bodyPr>
          <a:lstStyle>
            <a:lvl1pPr marL="0" indent="0" algn="l" defTabSz="914400" rtl="0" eaLnBrk="1" latinLnBrk="0" hangingPunct="1">
              <a:spcBef>
                <a:spcPts val="600"/>
              </a:spcBef>
              <a:buFont typeface="Arial" pitchFamily="34" charset="0"/>
              <a:buNone/>
              <a:defRPr sz="3600" b="1" kern="1200">
                <a:solidFill>
                  <a:srgbClr val="003767"/>
                </a:solidFill>
                <a:latin typeface="Garamond" pitchFamily="18" charset="0"/>
                <a:ea typeface="+mn-ea"/>
                <a:cs typeface="+mn-cs"/>
              </a:defRPr>
            </a:lvl1pPr>
            <a:lvl2pPr marL="914400" indent="-457200" algn="l" defTabSz="914400" rtl="0" eaLnBrk="1" latinLnBrk="0" hangingPunct="1">
              <a:spcBef>
                <a:spcPct val="20000"/>
              </a:spcBef>
              <a:buFont typeface="Arial" pitchFamily="34" charset="0"/>
              <a:buChar char="•"/>
              <a:defRPr sz="2800" b="1" kern="1200">
                <a:solidFill>
                  <a:srgbClr val="003767"/>
                </a:solidFill>
                <a:latin typeface="Garamond" pitchFamily="18" charset="0"/>
                <a:ea typeface="+mn-ea"/>
                <a:cs typeface="+mn-cs"/>
              </a:defRPr>
            </a:lvl2pPr>
            <a:lvl3pPr marL="1371600" indent="-457200" algn="l" defTabSz="914400" rtl="0" eaLnBrk="1" latinLnBrk="0" hangingPunct="1">
              <a:spcBef>
                <a:spcPct val="20000"/>
              </a:spcBef>
              <a:buFont typeface="Arial" pitchFamily="34" charset="0"/>
              <a:buChar char="•"/>
              <a:defRPr sz="2800" b="1" kern="1200">
                <a:solidFill>
                  <a:srgbClr val="003767"/>
                </a:solidFill>
                <a:latin typeface="Garamond" pitchFamily="18" charset="0"/>
                <a:ea typeface="+mn-ea"/>
                <a:cs typeface="+mn-cs"/>
              </a:defRPr>
            </a:lvl3pPr>
            <a:lvl4pPr marL="1943100" indent="-571500" algn="l" defTabSz="914400" rtl="0" eaLnBrk="1" latinLnBrk="0" hangingPunct="1">
              <a:spcBef>
                <a:spcPct val="20000"/>
              </a:spcBef>
              <a:buFont typeface="Arial" pitchFamily="34" charset="0"/>
              <a:buChar char="•"/>
              <a:defRPr sz="2800" b="1" kern="1200">
                <a:solidFill>
                  <a:srgbClr val="003767"/>
                </a:solidFill>
                <a:latin typeface="Garamond" pitchFamily="18" charset="0"/>
                <a:ea typeface="+mn-ea"/>
                <a:cs typeface="+mn-cs"/>
              </a:defRPr>
            </a:lvl4pPr>
            <a:lvl5pPr marL="2400300" indent="-571500" algn="l" defTabSz="914400" rtl="0" eaLnBrk="1" latinLnBrk="0" hangingPunct="1">
              <a:spcBef>
                <a:spcPct val="20000"/>
              </a:spcBef>
              <a:buFont typeface="Arial" pitchFamily="34" charset="0"/>
              <a:buChar char="•"/>
              <a:defRPr sz="2800" b="1" kern="1200">
                <a:solidFill>
                  <a:srgbClr val="003767"/>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rgbClr val="FFFFFF"/>
                </a:solidFill>
              </a:rPr>
              <a:t>Improving people’s lives through credit unions</a:t>
            </a:r>
          </a:p>
        </p:txBody>
      </p:sp>
    </p:spTree>
    <p:extLst>
      <p:ext uri="{BB962C8B-B14F-4D97-AF65-F5344CB8AC3E}">
        <p14:creationId xmlns:p14="http://schemas.microsoft.com/office/powerpoint/2010/main" val="941804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08B26EF-2518-43A1-B6D2-3CE361AC0279}"/>
              </a:ext>
            </a:extLst>
          </p:cNvPr>
          <p:cNvSpPr>
            <a:spLocks noGrp="1"/>
          </p:cNvSpPr>
          <p:nvPr>
            <p:ph type="body" sz="quarter" idx="4294967295"/>
          </p:nvPr>
        </p:nvSpPr>
        <p:spPr>
          <a:xfrm>
            <a:off x="0" y="215900"/>
            <a:ext cx="8229600" cy="742950"/>
          </a:xfrm>
        </p:spPr>
        <p:txBody>
          <a:bodyPr>
            <a:normAutofit/>
          </a:bodyPr>
          <a:lstStyle/>
          <a:p>
            <a:r>
              <a:rPr lang="en-US" dirty="0"/>
              <a:t>KUSCCO current structure</a:t>
            </a:r>
          </a:p>
        </p:txBody>
      </p:sp>
      <p:pic>
        <p:nvPicPr>
          <p:cNvPr id="3" name="Picture 2">
            <a:extLst>
              <a:ext uri="{FF2B5EF4-FFF2-40B4-BE49-F238E27FC236}">
                <a16:creationId xmlns="" xmlns:a16="http://schemas.microsoft.com/office/drawing/2014/main" id="{E27FCE9D-2F66-4DDF-878C-C92C07AA246C}"/>
              </a:ext>
            </a:extLst>
          </p:cNvPr>
          <p:cNvPicPr>
            <a:picLocks noChangeAspect="1"/>
          </p:cNvPicPr>
          <p:nvPr/>
        </p:nvPicPr>
        <p:blipFill>
          <a:blip r:embed="rId2"/>
          <a:stretch>
            <a:fillRect/>
          </a:stretch>
        </p:blipFill>
        <p:spPr>
          <a:xfrm>
            <a:off x="-9939" y="958850"/>
            <a:ext cx="8915400" cy="5334000"/>
          </a:xfrm>
          <a:prstGeom prst="rect">
            <a:avLst/>
          </a:prstGeom>
        </p:spPr>
      </p:pic>
      <p:sp>
        <p:nvSpPr>
          <p:cNvPr id="5" name="Rectangle: Rounded Corners 4">
            <a:extLst>
              <a:ext uri="{FF2B5EF4-FFF2-40B4-BE49-F238E27FC236}">
                <a16:creationId xmlns="" xmlns:a16="http://schemas.microsoft.com/office/drawing/2014/main" id="{BF062E23-0124-4EAF-A480-4A1D467CDEF6}"/>
              </a:ext>
            </a:extLst>
          </p:cNvPr>
          <p:cNvSpPr/>
          <p:nvPr/>
        </p:nvSpPr>
        <p:spPr>
          <a:xfrm>
            <a:off x="685800" y="3505200"/>
            <a:ext cx="1219200" cy="60960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tx1"/>
                </a:solidFill>
                <a:effectLst>
                  <a:outerShdw blurRad="38100" dist="19050" dir="2700000" algn="tl" rotWithShape="0">
                    <a:schemeClr val="dk1">
                      <a:alpha val="40000"/>
                    </a:schemeClr>
                  </a:outerShdw>
                </a:effectLst>
              </a:rPr>
              <a:t>Ag Unit</a:t>
            </a:r>
            <a:endParaRPr lang="en-US"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840711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A7894FE-0B7E-4CF2-815C-6C0092B23E52}"/>
              </a:ext>
            </a:extLst>
          </p:cNvPr>
          <p:cNvSpPr>
            <a:spLocks noGrp="1"/>
          </p:cNvSpPr>
          <p:nvPr>
            <p:ph type="body" sz="quarter" idx="10"/>
          </p:nvPr>
        </p:nvSpPr>
        <p:spPr/>
        <p:txBody>
          <a:bodyPr>
            <a:normAutofit lnSpcReduction="10000"/>
          </a:bodyPr>
          <a:lstStyle/>
          <a:p>
            <a:r>
              <a:rPr lang="en-US" dirty="0"/>
              <a:t>Department and services</a:t>
            </a:r>
            <a:endParaRPr lang="en-US" dirty="0">
              <a:highlight>
                <a:srgbClr val="FFFF00"/>
              </a:highlight>
            </a:endParaRPr>
          </a:p>
        </p:txBody>
      </p:sp>
      <p:sp>
        <p:nvSpPr>
          <p:cNvPr id="3" name="Content Placeholder 2">
            <a:extLst>
              <a:ext uri="{FF2B5EF4-FFF2-40B4-BE49-F238E27FC236}">
                <a16:creationId xmlns="" xmlns:a16="http://schemas.microsoft.com/office/drawing/2014/main" id="{2599FE93-10D5-4BD1-9D57-501E8227B503}"/>
              </a:ext>
            </a:extLst>
          </p:cNvPr>
          <p:cNvSpPr>
            <a:spLocks noGrp="1"/>
          </p:cNvSpPr>
          <p:nvPr>
            <p:ph sz="quarter" idx="11"/>
          </p:nvPr>
        </p:nvSpPr>
        <p:spPr>
          <a:xfrm>
            <a:off x="457200" y="1219200"/>
            <a:ext cx="8229600" cy="4648200"/>
          </a:xfrm>
        </p:spPr>
        <p:txBody>
          <a:bodyPr>
            <a:normAutofit/>
          </a:bodyPr>
          <a:lstStyle/>
          <a:p>
            <a:pPr marL="514350" indent="-514350">
              <a:buAutoNum type="arabicPeriod"/>
            </a:pPr>
            <a:r>
              <a:rPr lang="en-US" dirty="0">
                <a:highlight>
                  <a:srgbClr val="FFFF00"/>
                </a:highlight>
              </a:rPr>
              <a:t>The Central Finance Fund &amp; Agricultural Unit</a:t>
            </a:r>
          </a:p>
          <a:p>
            <a:pPr marL="514350" indent="-514350">
              <a:buAutoNum type="arabicPeriod"/>
            </a:pPr>
            <a:r>
              <a:rPr lang="en-US" dirty="0">
                <a:highlight>
                  <a:srgbClr val="FFFF00"/>
                </a:highlight>
              </a:rPr>
              <a:t>Risk management services</a:t>
            </a:r>
          </a:p>
          <a:p>
            <a:pPr marL="514350" indent="-514350">
              <a:buAutoNum type="arabicPeriod"/>
            </a:pPr>
            <a:r>
              <a:rPr lang="en-US" dirty="0">
                <a:highlight>
                  <a:srgbClr val="FFFF00"/>
                </a:highlight>
              </a:rPr>
              <a:t>Education and training services</a:t>
            </a:r>
          </a:p>
          <a:p>
            <a:pPr marL="514350" indent="-514350">
              <a:buAutoNum type="arabicPeriod"/>
            </a:pPr>
            <a:r>
              <a:rPr lang="en-US" dirty="0"/>
              <a:t>Housing fund</a:t>
            </a:r>
          </a:p>
          <a:p>
            <a:pPr marL="514350" indent="-514350">
              <a:buAutoNum type="arabicPeriod"/>
            </a:pPr>
            <a:r>
              <a:rPr lang="en-US" dirty="0">
                <a:highlight>
                  <a:srgbClr val="FFFF00"/>
                </a:highlight>
              </a:rPr>
              <a:t>Research and Consultancy Services</a:t>
            </a:r>
          </a:p>
          <a:p>
            <a:pPr marL="514350" indent="-514350">
              <a:buAutoNum type="arabicPeriod"/>
            </a:pPr>
            <a:r>
              <a:rPr lang="en-US" dirty="0"/>
              <a:t>Corporate affairs (communication and advocacy)</a:t>
            </a:r>
          </a:p>
          <a:p>
            <a:pPr marL="514350" indent="-514350">
              <a:buAutoNum type="arabicPeriod"/>
            </a:pPr>
            <a:r>
              <a:rPr lang="en-US" dirty="0">
                <a:highlight>
                  <a:srgbClr val="FFFF00"/>
                </a:highlight>
              </a:rPr>
              <a:t>Marketing</a:t>
            </a:r>
          </a:p>
          <a:p>
            <a:pPr marL="514350" indent="-514350">
              <a:buAutoNum type="arabicPeriod"/>
            </a:pPr>
            <a:r>
              <a:rPr lang="en-US" dirty="0">
                <a:highlight>
                  <a:srgbClr val="FFFF00"/>
                </a:highlight>
              </a:rPr>
              <a:t>ICK – Irnet Coop Kenya Ltd</a:t>
            </a:r>
          </a:p>
          <a:p>
            <a:pPr marL="514350" indent="-514350">
              <a:buAutoNum type="arabicPeriod"/>
            </a:pPr>
            <a:r>
              <a:rPr lang="en-US" dirty="0"/>
              <a:t>Business support units (Finance, HR, Audit)</a:t>
            </a:r>
          </a:p>
        </p:txBody>
      </p:sp>
    </p:spTree>
    <p:extLst>
      <p:ext uri="{BB962C8B-B14F-4D97-AF65-F5344CB8AC3E}">
        <p14:creationId xmlns:p14="http://schemas.microsoft.com/office/powerpoint/2010/main" val="2888116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DDD3518-6AAF-487E-AA53-7E881614D39F}"/>
              </a:ext>
            </a:extLst>
          </p:cNvPr>
          <p:cNvSpPr>
            <a:spLocks noGrp="1"/>
          </p:cNvSpPr>
          <p:nvPr>
            <p:ph type="body" sz="quarter" idx="10"/>
          </p:nvPr>
        </p:nvSpPr>
        <p:spPr/>
        <p:txBody>
          <a:bodyPr>
            <a:normAutofit lnSpcReduction="10000"/>
          </a:bodyPr>
          <a:lstStyle/>
          <a:p>
            <a:r>
              <a:rPr lang="en-US" dirty="0"/>
              <a:t>What changed in Kenya?</a:t>
            </a:r>
          </a:p>
        </p:txBody>
      </p:sp>
      <p:sp>
        <p:nvSpPr>
          <p:cNvPr id="4" name="Content Placeholder 3">
            <a:extLst>
              <a:ext uri="{FF2B5EF4-FFF2-40B4-BE49-F238E27FC236}">
                <a16:creationId xmlns="" xmlns:a16="http://schemas.microsoft.com/office/drawing/2014/main" id="{7799B5E3-79B1-42D2-BEA3-B452D5BE2F3C}"/>
              </a:ext>
            </a:extLst>
          </p:cNvPr>
          <p:cNvSpPr>
            <a:spLocks noGrp="1"/>
          </p:cNvSpPr>
          <p:nvPr>
            <p:ph sz="quarter" idx="11"/>
          </p:nvPr>
        </p:nvSpPr>
        <p:spPr>
          <a:xfrm>
            <a:off x="152400" y="1066800"/>
            <a:ext cx="8915400" cy="4800600"/>
          </a:xfrm>
        </p:spPr>
        <p:txBody>
          <a:bodyPr>
            <a:normAutofit fontScale="85000" lnSpcReduction="20000"/>
          </a:bodyPr>
          <a:lstStyle/>
          <a:p>
            <a:pPr marL="514350" indent="-514350">
              <a:buAutoNum type="arabicPeriod"/>
            </a:pPr>
            <a:r>
              <a:rPr lang="en-US" dirty="0"/>
              <a:t>SACCOs are smaller, closed bond and were financing Ag-lending: shares leverage, monthly payments, real state collateral, without supervision of production unit and with limited savings mobilization capacity.</a:t>
            </a:r>
          </a:p>
          <a:p>
            <a:pPr marL="514350" indent="-514350">
              <a:buFont typeface="Arial" pitchFamily="34" charset="0"/>
              <a:buAutoNum type="arabicPeriod"/>
            </a:pPr>
            <a:r>
              <a:rPr lang="en-US" dirty="0"/>
              <a:t>In Guatemala the initial CDP Agricultural Lending Methodology evolved into an Agribusiness methodology.</a:t>
            </a:r>
          </a:p>
          <a:p>
            <a:pPr marL="514350" indent="-514350">
              <a:buFont typeface="Arial" pitchFamily="34" charset="0"/>
              <a:buAutoNum type="arabicPeriod"/>
            </a:pPr>
            <a:r>
              <a:rPr lang="en-US" dirty="0"/>
              <a:t>In Kenya, from 2013 to 2016, WOCCU tried to do a mix between of two different methodologies: the Value Chain Finance methodology (Peru) and some tools from Guatemala methodology. </a:t>
            </a:r>
          </a:p>
          <a:p>
            <a:pPr marL="514350" indent="-514350">
              <a:buFont typeface="Arial" pitchFamily="34" charset="0"/>
              <a:buAutoNum type="arabicPeriod"/>
            </a:pPr>
            <a:r>
              <a:rPr lang="en-US" dirty="0"/>
              <a:t>In Guatemala, the methodology was developed under the direction MICOOPE, in Kenya, at first that role was replaced by the local WOCCU Project but in 2017 fully brought under KUSCCO with creation of an Ag-Unit.</a:t>
            </a:r>
          </a:p>
          <a:p>
            <a:pPr marL="514350" indent="-514350">
              <a:buFont typeface="Arial" pitchFamily="34" charset="0"/>
              <a:buAutoNum type="arabicPeriod"/>
            </a:pPr>
            <a:endParaRPr lang="en-US" dirty="0"/>
          </a:p>
          <a:p>
            <a:endParaRPr lang="en-US" dirty="0"/>
          </a:p>
          <a:p>
            <a:endParaRPr lang="en-US" dirty="0"/>
          </a:p>
          <a:p>
            <a:endParaRPr lang="en-US" dirty="0"/>
          </a:p>
          <a:p>
            <a:pPr marL="514350" indent="-514350">
              <a:buFont typeface="Arial" pitchFamily="34" charset="0"/>
              <a:buAutoNum type="arabicPeriod"/>
            </a:pPr>
            <a:endParaRPr lang="en-US" dirty="0"/>
          </a:p>
          <a:p>
            <a:pPr marL="514350" indent="-514350">
              <a:buAutoNum type="arabicPeriod"/>
            </a:pPr>
            <a:endParaRPr lang="en-US" dirty="0"/>
          </a:p>
          <a:p>
            <a:endParaRPr lang="en-US" dirty="0"/>
          </a:p>
        </p:txBody>
      </p:sp>
    </p:spTree>
    <p:extLst>
      <p:ext uri="{BB962C8B-B14F-4D97-AF65-F5344CB8AC3E}">
        <p14:creationId xmlns:p14="http://schemas.microsoft.com/office/powerpoint/2010/main" val="3764532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BCC0695-1D74-4B2E-960A-F721C98B06CA}"/>
              </a:ext>
            </a:extLst>
          </p:cNvPr>
          <p:cNvSpPr>
            <a:spLocks noGrp="1"/>
          </p:cNvSpPr>
          <p:nvPr>
            <p:ph type="body" sz="quarter" idx="10"/>
          </p:nvPr>
        </p:nvSpPr>
        <p:spPr/>
        <p:txBody>
          <a:bodyPr>
            <a:normAutofit lnSpcReduction="10000"/>
          </a:bodyPr>
          <a:lstStyle/>
          <a:p>
            <a:r>
              <a:rPr lang="en-US" dirty="0"/>
              <a:t>Similarities and differences</a:t>
            </a:r>
          </a:p>
        </p:txBody>
      </p:sp>
      <p:graphicFrame>
        <p:nvGraphicFramePr>
          <p:cNvPr id="5" name="Table 4">
            <a:extLst>
              <a:ext uri="{FF2B5EF4-FFF2-40B4-BE49-F238E27FC236}">
                <a16:creationId xmlns="" xmlns:a16="http://schemas.microsoft.com/office/drawing/2014/main" id="{B984626D-3E3D-4F5F-8648-A4C47AAA144F}"/>
              </a:ext>
            </a:extLst>
          </p:cNvPr>
          <p:cNvGraphicFramePr>
            <a:graphicFrameLocks noGrp="1"/>
          </p:cNvGraphicFramePr>
          <p:nvPr>
            <p:extLst>
              <p:ext uri="{D42A27DB-BD31-4B8C-83A1-F6EECF244321}">
                <p14:modId xmlns:p14="http://schemas.microsoft.com/office/powerpoint/2010/main" val="2922131384"/>
              </p:ext>
            </p:extLst>
          </p:nvPr>
        </p:nvGraphicFramePr>
        <p:xfrm>
          <a:off x="76200" y="988518"/>
          <a:ext cx="8991600" cy="4837817"/>
        </p:xfrm>
        <a:graphic>
          <a:graphicData uri="http://schemas.openxmlformats.org/drawingml/2006/table">
            <a:tbl>
              <a:tblPr firstRow="1" firstCol="1" bandRow="1">
                <a:tableStyleId>{5C22544A-7EE6-4342-B048-85BDC9FD1C3A}</a:tableStyleId>
              </a:tblPr>
              <a:tblGrid>
                <a:gridCol w="4495800">
                  <a:extLst>
                    <a:ext uri="{9D8B030D-6E8A-4147-A177-3AD203B41FA5}">
                      <a16:colId xmlns="" xmlns:a16="http://schemas.microsoft.com/office/drawing/2014/main" val="449333508"/>
                    </a:ext>
                  </a:extLst>
                </a:gridCol>
                <a:gridCol w="4495800">
                  <a:extLst>
                    <a:ext uri="{9D8B030D-6E8A-4147-A177-3AD203B41FA5}">
                      <a16:colId xmlns="" xmlns:a16="http://schemas.microsoft.com/office/drawing/2014/main" val="1976028317"/>
                    </a:ext>
                  </a:extLst>
                </a:gridCol>
              </a:tblGrid>
              <a:tr h="307265">
                <a:tc>
                  <a:txBody>
                    <a:bodyPr/>
                    <a:lstStyle/>
                    <a:p>
                      <a:pPr marL="0" marR="0" algn="ctr">
                        <a:lnSpc>
                          <a:spcPct val="115000"/>
                        </a:lnSpc>
                        <a:spcBef>
                          <a:spcPts val="0"/>
                        </a:spcBef>
                        <a:spcAft>
                          <a:spcPts val="0"/>
                        </a:spcAft>
                      </a:pPr>
                      <a:r>
                        <a:rPr lang="es-CR" sz="1400" dirty="0">
                          <a:solidFill>
                            <a:schemeClr val="tx1"/>
                          </a:solidFill>
                          <a:effectLst/>
                          <a:latin typeface="Arial" panose="020B0604020202020204" pitchFamily="34" charset="0"/>
                          <a:cs typeface="Arial" panose="020B0604020202020204" pitchFamily="34" charset="0"/>
                        </a:rPr>
                        <a:t>Guatemala</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gn="ctr">
                        <a:lnSpc>
                          <a:spcPct val="115000"/>
                        </a:lnSpc>
                        <a:spcBef>
                          <a:spcPts val="0"/>
                        </a:spcBef>
                        <a:spcAft>
                          <a:spcPts val="0"/>
                        </a:spcAft>
                      </a:pPr>
                      <a:r>
                        <a:rPr lang="en-US" sz="1400" noProof="0" dirty="0">
                          <a:solidFill>
                            <a:schemeClr val="tx1"/>
                          </a:solidFill>
                          <a:effectLst/>
                          <a:latin typeface="Arial" panose="020B0604020202020204" pitchFamily="34" charset="0"/>
                          <a:cs typeface="Arial" panose="020B0604020202020204" pitchFamily="34" charset="0"/>
                        </a:rPr>
                        <a:t>Kenya</a:t>
                      </a:r>
                      <a:endParaRPr lang="en-US" sz="14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 xmlns:a16="http://schemas.microsoft.com/office/drawing/2014/main" val="2303077010"/>
                  </a:ext>
                </a:extLst>
              </a:tr>
              <a:tr h="523725">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Follows WOCCU’s principles on agricultural lending.</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It follows WOCCU’s principles on agricultural lending.</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 xmlns:a16="http://schemas.microsoft.com/office/drawing/2014/main" val="937123229"/>
                  </a:ext>
                </a:extLst>
              </a:tr>
              <a:tr h="1181899">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Developed a methodology for an Agricultural Loan with technical support from MICOOPE</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Develops a methodology for Credit Union level and a source of funding from the second level organization (KUSCCO Central Financial Facility).</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 xmlns:a16="http://schemas.microsoft.com/office/drawing/2014/main" val="94786781"/>
                  </a:ext>
                </a:extLst>
              </a:tr>
              <a:tr h="704421">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Introduce the Agricultural Loan Officer as key personnel in the process.</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Option of having or not an Agronomist at the Credit Union level.</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 xmlns:a16="http://schemas.microsoft.com/office/drawing/2014/main" val="2727792525"/>
                  </a:ext>
                </a:extLst>
              </a:tr>
              <a:tr h="785587">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Methodology is organized in 12 phases including 17 manuals and tools.</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Methodology is organized in 5 modules including one manual and 22 tools. Also, it includes training materials.</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 xmlns:a16="http://schemas.microsoft.com/office/drawing/2014/main" val="2305975697"/>
                  </a:ext>
                </a:extLst>
              </a:tr>
              <a:tr h="630499">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It introduces loan insurance and technical support from MICOOPE.</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It introduces loan insurance and technical consultancy services from KUSCCO.</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 xmlns:a16="http://schemas.microsoft.com/office/drawing/2014/main" val="3022782965"/>
                  </a:ext>
                </a:extLst>
              </a:tr>
              <a:tr h="704421">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It introduces the usage of solar energy for powering agriculture and water pumping for irrigation.</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 xmlns:a16="http://schemas.microsoft.com/office/drawing/2014/main" val="3853491992"/>
                  </a:ext>
                </a:extLst>
              </a:tr>
            </a:tbl>
          </a:graphicData>
        </a:graphic>
      </p:graphicFrame>
      <p:sp>
        <p:nvSpPr>
          <p:cNvPr id="6" name="Rectangle 1">
            <a:extLst>
              <a:ext uri="{FF2B5EF4-FFF2-40B4-BE49-F238E27FC236}">
                <a16:creationId xmlns="" xmlns:a16="http://schemas.microsoft.com/office/drawing/2014/main" id="{C568C1C7-61D6-4223-9823-39F6C30414A3}"/>
              </a:ext>
            </a:extLst>
          </p:cNvPr>
          <p:cNvSpPr>
            <a:spLocks noChangeArrowheads="1"/>
          </p:cNvSpPr>
          <p:nvPr/>
        </p:nvSpPr>
        <p:spPr bwMode="auto">
          <a:xfrm>
            <a:off x="1720850" y="203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7775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3ACF73A-0531-4FC0-B5A9-76B92CE3F731}"/>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05965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74B8421-2465-474F-99B9-327578DC81E6}"/>
              </a:ext>
            </a:extLst>
          </p:cNvPr>
          <p:cNvPicPr>
            <a:picLocks noChangeAspect="1"/>
          </p:cNvPicPr>
          <p:nvPr/>
        </p:nvPicPr>
        <p:blipFill>
          <a:blip r:embed="rId2"/>
          <a:stretch>
            <a:fillRect/>
          </a:stretch>
        </p:blipFill>
        <p:spPr>
          <a:xfrm>
            <a:off x="31566" y="0"/>
            <a:ext cx="9112433" cy="6858000"/>
          </a:xfrm>
          <a:prstGeom prst="rect">
            <a:avLst/>
          </a:prstGeom>
        </p:spPr>
      </p:pic>
    </p:spTree>
    <p:extLst>
      <p:ext uri="{BB962C8B-B14F-4D97-AF65-F5344CB8AC3E}">
        <p14:creationId xmlns:p14="http://schemas.microsoft.com/office/powerpoint/2010/main" val="3947084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59F45C7-BC87-49E2-A053-D955BB40743B}"/>
              </a:ext>
            </a:extLst>
          </p:cNvPr>
          <p:cNvPicPr>
            <a:picLocks noChangeAspect="1"/>
          </p:cNvPicPr>
          <p:nvPr/>
        </p:nvPicPr>
        <p:blipFill>
          <a:blip r:embed="rId2"/>
          <a:stretch>
            <a:fillRect/>
          </a:stretch>
        </p:blipFill>
        <p:spPr>
          <a:xfrm>
            <a:off x="0" y="152400"/>
            <a:ext cx="9144000" cy="6705600"/>
          </a:xfrm>
          <a:prstGeom prst="rect">
            <a:avLst/>
          </a:prstGeom>
        </p:spPr>
      </p:pic>
    </p:spTree>
    <p:extLst>
      <p:ext uri="{BB962C8B-B14F-4D97-AF65-F5344CB8AC3E}">
        <p14:creationId xmlns:p14="http://schemas.microsoft.com/office/powerpoint/2010/main" val="3708297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4FCA286-53F9-4523-8228-4CB830EC2BE4}"/>
              </a:ext>
            </a:extLst>
          </p:cNvPr>
          <p:cNvPicPr>
            <a:picLocks noChangeAspect="1"/>
          </p:cNvPicPr>
          <p:nvPr/>
        </p:nvPicPr>
        <p:blipFill>
          <a:blip r:embed="rId2"/>
          <a:stretch>
            <a:fillRect/>
          </a:stretch>
        </p:blipFill>
        <p:spPr>
          <a:xfrm>
            <a:off x="1" y="1"/>
            <a:ext cx="9144000" cy="7013754"/>
          </a:xfrm>
          <a:prstGeom prst="rect">
            <a:avLst/>
          </a:prstGeom>
        </p:spPr>
      </p:pic>
    </p:spTree>
    <p:extLst>
      <p:ext uri="{BB962C8B-B14F-4D97-AF65-F5344CB8AC3E}">
        <p14:creationId xmlns:p14="http://schemas.microsoft.com/office/powerpoint/2010/main" val="161140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FDFA886-AA5E-4C62-9AC8-F5D7A0D7072A}"/>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10400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B9284DE-3807-4AFC-9A59-2171326FE608}"/>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3332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D7FA0227-846E-438A-9BEA-E28CF8940505}"/>
              </a:ext>
            </a:extLst>
          </p:cNvPr>
          <p:cNvSpPr>
            <a:spLocks noGrp="1"/>
          </p:cNvSpPr>
          <p:nvPr>
            <p:ph sz="half" idx="1"/>
          </p:nvPr>
        </p:nvSpPr>
        <p:spPr>
          <a:xfrm>
            <a:off x="457200" y="1066800"/>
            <a:ext cx="4038600" cy="5410200"/>
          </a:xfrm>
        </p:spPr>
        <p:txBody>
          <a:bodyPr>
            <a:noAutofit/>
          </a:bodyPr>
          <a:lstStyle/>
          <a:p>
            <a:r>
              <a:rPr lang="fr-CA" sz="2400" dirty="0"/>
              <a:t>Trade Association:</a:t>
            </a:r>
          </a:p>
          <a:p>
            <a:r>
              <a:rPr lang="en-US" sz="2400" b="0" dirty="0"/>
              <a:t>Provides education, global </a:t>
            </a:r>
            <a:r>
              <a:rPr lang="en-US" sz="2400" dirty="0"/>
              <a:t>networking and events </a:t>
            </a:r>
            <a:r>
              <a:rPr lang="en-US" sz="2400" b="0" dirty="0"/>
              <a:t>for the exchange of information and ideas.</a:t>
            </a:r>
          </a:p>
          <a:p>
            <a:pPr marL="457200" indent="-457200">
              <a:buFont typeface="Wingdings" panose="05000000000000000000" pitchFamily="2" charset="2"/>
              <a:buChar char="§"/>
            </a:pPr>
            <a:r>
              <a:rPr lang="en-US" sz="2000" dirty="0">
                <a:ea typeface="ＭＳ Ｐゴシック" pitchFamily="34" charset="-128"/>
              </a:rPr>
              <a:t>Global Women’s Leadership Network</a:t>
            </a:r>
          </a:p>
          <a:p>
            <a:pPr marL="457200" indent="-457200">
              <a:buFont typeface="Wingdings" panose="05000000000000000000" pitchFamily="2" charset="2"/>
              <a:buChar char="§"/>
            </a:pPr>
            <a:r>
              <a:rPr lang="en-US" sz="2000" dirty="0">
                <a:ea typeface="ＭＳ Ｐゴシック" pitchFamily="34" charset="-128"/>
              </a:rPr>
              <a:t>International Credit Union (ICU) Day</a:t>
            </a:r>
          </a:p>
          <a:p>
            <a:pPr marL="457200" indent="-457200">
              <a:buFont typeface="Wingdings" panose="05000000000000000000" pitchFamily="2" charset="2"/>
              <a:buChar char="§"/>
            </a:pPr>
            <a:r>
              <a:rPr lang="en-US" sz="2000" dirty="0">
                <a:ea typeface="ＭＳ Ｐゴシック" pitchFamily="34" charset="-128"/>
              </a:rPr>
              <a:t>World Council Young Credit Union Professionals (WYCUP) Scholarship Program</a:t>
            </a:r>
          </a:p>
          <a:p>
            <a:pPr marL="457200" indent="-457200">
              <a:buFont typeface="Wingdings" panose="05000000000000000000" pitchFamily="2" charset="2"/>
              <a:buChar char="§"/>
            </a:pPr>
            <a:r>
              <a:rPr lang="en-US" sz="2000" dirty="0">
                <a:ea typeface="ＭＳ Ｐゴシック" pitchFamily="34" charset="-128"/>
              </a:rPr>
              <a:t>World Credit Union Conference </a:t>
            </a:r>
            <a:endParaRPr lang="en-US" sz="2000" b="0" dirty="0"/>
          </a:p>
        </p:txBody>
      </p:sp>
      <p:sp>
        <p:nvSpPr>
          <p:cNvPr id="6" name="Content Placeholder 5">
            <a:extLst>
              <a:ext uri="{FF2B5EF4-FFF2-40B4-BE49-F238E27FC236}">
                <a16:creationId xmlns="" xmlns:a16="http://schemas.microsoft.com/office/drawing/2014/main" id="{7C89EBF0-D8CD-4416-A886-FE50A43FCE83}"/>
              </a:ext>
            </a:extLst>
          </p:cNvPr>
          <p:cNvSpPr>
            <a:spLocks noGrp="1"/>
          </p:cNvSpPr>
          <p:nvPr>
            <p:ph sz="half" idx="2"/>
          </p:nvPr>
        </p:nvSpPr>
        <p:spPr>
          <a:xfrm>
            <a:off x="4648200" y="1066800"/>
            <a:ext cx="4038600" cy="5105400"/>
          </a:xfrm>
        </p:spPr>
        <p:txBody>
          <a:bodyPr>
            <a:normAutofit fontScale="92500" lnSpcReduction="20000"/>
          </a:bodyPr>
          <a:lstStyle/>
          <a:p>
            <a:r>
              <a:rPr lang="en-US" sz="2400" dirty="0">
                <a:solidFill>
                  <a:schemeClr val="tx2"/>
                </a:solidFill>
              </a:rPr>
              <a:t>Advocacy on behalf of  Credit Unions members to </a:t>
            </a:r>
          </a:p>
          <a:p>
            <a:r>
              <a:rPr lang="en-US" sz="2400" b="0" dirty="0">
                <a:solidFill>
                  <a:schemeClr val="tx2"/>
                </a:solidFill>
              </a:rPr>
              <a:t>Improve credit unions’ regulatory framework; and Representation before international standard setters:</a:t>
            </a:r>
          </a:p>
          <a:p>
            <a:endParaRPr lang="en-US" sz="2400" dirty="0"/>
          </a:p>
          <a:p>
            <a:pPr marL="342900" indent="-342900">
              <a:buFont typeface="Arial" panose="020B0604020202020204" pitchFamily="34" charset="0"/>
              <a:buChar char="•"/>
            </a:pPr>
            <a:r>
              <a:rPr lang="en-US" sz="2400" b="0" dirty="0"/>
              <a:t>Bank for International Settlements</a:t>
            </a:r>
          </a:p>
          <a:p>
            <a:pPr marL="342900" indent="-342900">
              <a:buFont typeface="Arial" panose="020B0604020202020204" pitchFamily="34" charset="0"/>
              <a:buChar char="•"/>
            </a:pPr>
            <a:r>
              <a:rPr lang="en-US" sz="2400" b="0" dirty="0"/>
              <a:t>European Union</a:t>
            </a:r>
          </a:p>
          <a:p>
            <a:pPr marL="342900" indent="-342900">
              <a:buFont typeface="Arial" panose="020B0604020202020204" pitchFamily="34" charset="0"/>
              <a:buChar char="•"/>
            </a:pPr>
            <a:r>
              <a:rPr lang="en-US" sz="2400" b="0" dirty="0"/>
              <a:t>Financial Action Task Force</a:t>
            </a:r>
          </a:p>
          <a:p>
            <a:pPr marL="342900" indent="-342900">
              <a:buFont typeface="Arial" panose="020B0604020202020204" pitchFamily="34" charset="0"/>
              <a:buChar char="•"/>
            </a:pPr>
            <a:r>
              <a:rPr lang="en-US" sz="2400" b="0" dirty="0"/>
              <a:t>Financial Stability Board</a:t>
            </a:r>
          </a:p>
          <a:p>
            <a:pPr marL="342900" indent="-342900">
              <a:buFont typeface="Arial" panose="020B0604020202020204" pitchFamily="34" charset="0"/>
              <a:buChar char="•"/>
            </a:pPr>
            <a:r>
              <a:rPr lang="en-US" sz="2400" b="0" dirty="0"/>
              <a:t>International Accounting Standards Board</a:t>
            </a:r>
          </a:p>
          <a:p>
            <a:pPr marL="342900" indent="-342900">
              <a:buFont typeface="Arial" panose="020B0604020202020204" pitchFamily="34" charset="0"/>
              <a:buChar char="•"/>
            </a:pPr>
            <a:r>
              <a:rPr lang="en-US" sz="2400" b="0" dirty="0"/>
              <a:t>United Nations</a:t>
            </a:r>
          </a:p>
          <a:p>
            <a:pPr marL="342900" indent="-342900">
              <a:buFont typeface="Arial" panose="020B0604020202020204" pitchFamily="34" charset="0"/>
              <a:buChar char="•"/>
            </a:pPr>
            <a:r>
              <a:rPr lang="en-US" sz="2400" b="0" dirty="0"/>
              <a:t>World Bank</a:t>
            </a:r>
          </a:p>
          <a:p>
            <a:endParaRPr lang="en-US" sz="2400" b="0" dirty="0">
              <a:solidFill>
                <a:schemeClr val="tx2"/>
              </a:solidFill>
            </a:endParaRPr>
          </a:p>
          <a:p>
            <a:endParaRPr lang="en-US" dirty="0">
              <a:solidFill>
                <a:schemeClr val="tx2"/>
              </a:solidFill>
            </a:endParaRPr>
          </a:p>
          <a:p>
            <a:endParaRPr lang="en-US" dirty="0"/>
          </a:p>
        </p:txBody>
      </p:sp>
      <p:sp>
        <p:nvSpPr>
          <p:cNvPr id="7" name="Text Placeholder 6">
            <a:extLst>
              <a:ext uri="{FF2B5EF4-FFF2-40B4-BE49-F238E27FC236}">
                <a16:creationId xmlns="" xmlns:a16="http://schemas.microsoft.com/office/drawing/2014/main" id="{44F37FD8-1C78-479A-BA1E-B98F39854711}"/>
              </a:ext>
            </a:extLst>
          </p:cNvPr>
          <p:cNvSpPr>
            <a:spLocks noGrp="1"/>
          </p:cNvSpPr>
          <p:nvPr>
            <p:ph type="body" sz="quarter" idx="14"/>
          </p:nvPr>
        </p:nvSpPr>
        <p:spPr/>
        <p:txBody>
          <a:bodyPr>
            <a:normAutofit lnSpcReduction="10000"/>
          </a:bodyPr>
          <a:lstStyle/>
          <a:p>
            <a:r>
              <a:rPr lang="fr-CA" dirty="0"/>
              <a:t>World Council of Credit Unions </a:t>
            </a:r>
            <a:endParaRPr lang="en-US" dirty="0"/>
          </a:p>
        </p:txBody>
      </p:sp>
    </p:spTree>
    <p:extLst>
      <p:ext uri="{BB962C8B-B14F-4D97-AF65-F5344CB8AC3E}">
        <p14:creationId xmlns:p14="http://schemas.microsoft.com/office/powerpoint/2010/main" val="3284250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6A3EA85-A0D7-45C9-AC5B-F4E4EC9EF986}"/>
              </a:ext>
            </a:extLst>
          </p:cNvPr>
          <p:cNvPicPr>
            <a:picLocks noChangeAspect="1"/>
          </p:cNvPicPr>
          <p:nvPr/>
        </p:nvPicPr>
        <p:blipFill>
          <a:blip r:embed="rId2"/>
          <a:stretch>
            <a:fillRect/>
          </a:stretch>
        </p:blipFill>
        <p:spPr>
          <a:xfrm>
            <a:off x="1200150" y="1057275"/>
            <a:ext cx="6743700" cy="4743450"/>
          </a:xfrm>
          <a:prstGeom prst="rect">
            <a:avLst/>
          </a:prstGeom>
        </p:spPr>
      </p:pic>
    </p:spTree>
    <p:extLst>
      <p:ext uri="{BB962C8B-B14F-4D97-AF65-F5344CB8AC3E}">
        <p14:creationId xmlns:p14="http://schemas.microsoft.com/office/powerpoint/2010/main" val="350676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A78D12F-DFBC-490D-9B9F-A64259373314}"/>
              </a:ext>
            </a:extLst>
          </p:cNvPr>
          <p:cNvPicPr>
            <a:picLocks noChangeAspect="1"/>
          </p:cNvPicPr>
          <p:nvPr/>
        </p:nvPicPr>
        <p:blipFill>
          <a:blip r:embed="rId2"/>
          <a:stretch>
            <a:fillRect/>
          </a:stretch>
        </p:blipFill>
        <p:spPr>
          <a:xfrm>
            <a:off x="-186481" y="0"/>
            <a:ext cx="9482881" cy="7239000"/>
          </a:xfrm>
          <a:prstGeom prst="rect">
            <a:avLst/>
          </a:prstGeom>
        </p:spPr>
      </p:pic>
    </p:spTree>
    <p:extLst>
      <p:ext uri="{BB962C8B-B14F-4D97-AF65-F5344CB8AC3E}">
        <p14:creationId xmlns:p14="http://schemas.microsoft.com/office/powerpoint/2010/main" val="4273145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628F871-F5E3-43D0-871C-B65B47ABB350}"/>
              </a:ext>
            </a:extLst>
          </p:cNvPr>
          <p:cNvSpPr>
            <a:spLocks noGrp="1"/>
          </p:cNvSpPr>
          <p:nvPr>
            <p:ph sz="quarter" idx="11"/>
          </p:nvPr>
        </p:nvSpPr>
        <p:spPr/>
        <p:txBody>
          <a:bodyPr>
            <a:normAutofit/>
          </a:bodyPr>
          <a:lstStyle/>
          <a:p>
            <a:r>
              <a:rPr lang="en-US" sz="4400" dirty="0"/>
              <a:t>7. Some principles and recommendations on agricultural lending based on CDP program</a:t>
            </a:r>
          </a:p>
        </p:txBody>
      </p:sp>
    </p:spTree>
    <p:extLst>
      <p:ext uri="{BB962C8B-B14F-4D97-AF65-F5344CB8AC3E}">
        <p14:creationId xmlns:p14="http://schemas.microsoft.com/office/powerpoint/2010/main" val="269588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2164D65-6D97-4A30-9C09-2FF0919734CE}"/>
              </a:ext>
            </a:extLst>
          </p:cNvPr>
          <p:cNvSpPr>
            <a:spLocks noGrp="1"/>
          </p:cNvSpPr>
          <p:nvPr>
            <p:ph type="body" sz="quarter" idx="10"/>
          </p:nvPr>
        </p:nvSpPr>
        <p:spPr/>
        <p:txBody>
          <a:bodyPr>
            <a:normAutofit lnSpcReduction="10000"/>
          </a:bodyPr>
          <a:lstStyle/>
          <a:p>
            <a:r>
              <a:rPr lang="en-US" b="1" dirty="0">
                <a:solidFill>
                  <a:schemeClr val="tx1"/>
                </a:solidFill>
              </a:rPr>
              <a:t>Ag lending principles</a:t>
            </a:r>
          </a:p>
        </p:txBody>
      </p:sp>
      <p:sp>
        <p:nvSpPr>
          <p:cNvPr id="4" name="Content Placeholder 3">
            <a:extLst>
              <a:ext uri="{FF2B5EF4-FFF2-40B4-BE49-F238E27FC236}">
                <a16:creationId xmlns="" xmlns:a16="http://schemas.microsoft.com/office/drawing/2014/main" id="{5DB96C3C-996A-4502-805D-37644325835D}"/>
              </a:ext>
            </a:extLst>
          </p:cNvPr>
          <p:cNvSpPr>
            <a:spLocks noGrp="1"/>
          </p:cNvSpPr>
          <p:nvPr>
            <p:ph sz="quarter" idx="11"/>
          </p:nvPr>
        </p:nvSpPr>
        <p:spPr>
          <a:xfrm>
            <a:off x="152400" y="1143000"/>
            <a:ext cx="8534400" cy="4724400"/>
          </a:xfrm>
        </p:spPr>
        <p:txBody>
          <a:bodyPr/>
          <a:lstStyle/>
          <a:p>
            <a:r>
              <a:rPr lang="en-US" dirty="0"/>
              <a:t>A poorly designed agricultural lending program will:</a:t>
            </a:r>
          </a:p>
          <a:p>
            <a:pPr marL="457200" indent="-457200">
              <a:buFont typeface="Arial" panose="020B0604020202020204" pitchFamily="34" charset="0"/>
              <a:buChar char="•"/>
            </a:pPr>
            <a:r>
              <a:rPr lang="en-US" dirty="0"/>
              <a:t>Make poor farmers poorer &amp; make credit unions poorer</a:t>
            </a:r>
          </a:p>
          <a:p>
            <a:pPr marL="457200" indent="-457200">
              <a:buFont typeface="Arial" panose="020B0604020202020204" pitchFamily="34" charset="0"/>
              <a:buChar char="•"/>
            </a:pPr>
            <a:r>
              <a:rPr lang="en-US" dirty="0"/>
              <a:t>Damage the credit worthiness of small producers and possibly create a poor credit culture where farmers think they don’t have to repay the money they have borrowed, and</a:t>
            </a:r>
          </a:p>
          <a:p>
            <a:pPr marL="457200" indent="-457200">
              <a:buFont typeface="Arial" panose="020B0604020202020204" pitchFamily="34" charset="0"/>
              <a:buChar char="•"/>
            </a:pPr>
            <a:r>
              <a:rPr lang="en-US" dirty="0"/>
              <a:t>Damage the reputation of WOCCU as an effective practitioner of rural and agricultural finance.</a:t>
            </a:r>
            <a:endParaRPr lang="es-CR" dirty="0"/>
          </a:p>
        </p:txBody>
      </p:sp>
    </p:spTree>
    <p:extLst>
      <p:ext uri="{BB962C8B-B14F-4D97-AF65-F5344CB8AC3E}">
        <p14:creationId xmlns:p14="http://schemas.microsoft.com/office/powerpoint/2010/main" val="1051923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CA20CF-0CC8-46AD-9E57-F9443E4C411E}"/>
              </a:ext>
            </a:extLst>
          </p:cNvPr>
          <p:cNvSpPr>
            <a:spLocks noGrp="1"/>
          </p:cNvSpPr>
          <p:nvPr>
            <p:ph type="body" sz="quarter" idx="10"/>
          </p:nvPr>
        </p:nvSpPr>
        <p:spPr/>
        <p:txBody>
          <a:bodyPr>
            <a:normAutofit fontScale="62500" lnSpcReduction="20000"/>
          </a:bodyPr>
          <a:lstStyle/>
          <a:p>
            <a:r>
              <a:rPr lang="en-US" dirty="0"/>
              <a:t>New emerging model for agricultural microfinance </a:t>
            </a:r>
          </a:p>
        </p:txBody>
      </p:sp>
      <p:sp>
        <p:nvSpPr>
          <p:cNvPr id="4" name="Content Placeholder 3">
            <a:extLst>
              <a:ext uri="{FF2B5EF4-FFF2-40B4-BE49-F238E27FC236}">
                <a16:creationId xmlns="" xmlns:a16="http://schemas.microsoft.com/office/drawing/2014/main" id="{B5CD4CB2-3709-41C9-AE4E-4D642182067C}"/>
              </a:ext>
            </a:extLst>
          </p:cNvPr>
          <p:cNvSpPr>
            <a:spLocks noGrp="1"/>
          </p:cNvSpPr>
          <p:nvPr>
            <p:ph sz="quarter" idx="11"/>
          </p:nvPr>
        </p:nvSpPr>
        <p:spPr>
          <a:xfrm>
            <a:off x="457200" y="1066800"/>
            <a:ext cx="8229600" cy="5029200"/>
          </a:xfrm>
        </p:spPr>
        <p:txBody>
          <a:bodyPr>
            <a:normAutofit fontScale="92500" lnSpcReduction="20000"/>
          </a:bodyPr>
          <a:lstStyle/>
          <a:p>
            <a:pPr marL="355600" indent="-355600"/>
            <a:r>
              <a:rPr lang="en-US" dirty="0"/>
              <a:t>1. Treat borrowing households as a repayment unit instead of linking repayment to only loan use.</a:t>
            </a:r>
          </a:p>
          <a:p>
            <a:pPr marL="355600" indent="-355600"/>
            <a:r>
              <a:rPr lang="en-US" dirty="0"/>
              <a:t>2. Character-based lending technology combined with technical criteria to select borrowers, set loan terms, and enforce repayment.</a:t>
            </a:r>
          </a:p>
          <a:p>
            <a:pPr marL="355600" indent="-355600"/>
            <a:r>
              <a:rPr lang="en-US" dirty="0"/>
              <a:t>3. Savings mechanisms are provided to help borrowers manage resources.</a:t>
            </a:r>
          </a:p>
          <a:p>
            <a:pPr marL="355600" indent="-355600"/>
            <a:r>
              <a:rPr lang="en-US" dirty="0"/>
              <a:t>4. Loan Portfolio Risk is highly diversified.</a:t>
            </a:r>
          </a:p>
          <a:p>
            <a:pPr marL="355600" indent="-355600"/>
            <a:r>
              <a:rPr lang="en-US" dirty="0"/>
              <a:t>5. Loan terms and conditions are adjusted to accommodate cyclical household cash flows and investments.</a:t>
            </a:r>
          </a:p>
          <a:p>
            <a:pPr marL="355600" indent="-355600"/>
            <a:r>
              <a:rPr lang="en-US" dirty="0"/>
              <a:t>6. Contractual arrangements reduce price risks and help guarantee payment.</a:t>
            </a:r>
          </a:p>
          <a:p>
            <a:endParaRPr lang="en-US" dirty="0"/>
          </a:p>
        </p:txBody>
      </p:sp>
    </p:spTree>
    <p:extLst>
      <p:ext uri="{BB962C8B-B14F-4D97-AF65-F5344CB8AC3E}">
        <p14:creationId xmlns:p14="http://schemas.microsoft.com/office/powerpoint/2010/main" val="10252967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BD61E5A-D922-4EC4-881B-70900A043132}"/>
              </a:ext>
            </a:extLst>
          </p:cNvPr>
          <p:cNvSpPr>
            <a:spLocks noGrp="1"/>
          </p:cNvSpPr>
          <p:nvPr>
            <p:ph type="body" sz="quarter" idx="10"/>
          </p:nvPr>
        </p:nvSpPr>
        <p:spPr/>
        <p:txBody>
          <a:bodyPr>
            <a:normAutofit fontScale="62500" lnSpcReduction="20000"/>
          </a:bodyPr>
          <a:lstStyle/>
          <a:p>
            <a:r>
              <a:rPr lang="en-US" dirty="0"/>
              <a:t>New emerging model for agricultural microfinance </a:t>
            </a:r>
          </a:p>
        </p:txBody>
      </p:sp>
      <p:sp>
        <p:nvSpPr>
          <p:cNvPr id="4" name="Content Placeholder 3">
            <a:extLst>
              <a:ext uri="{FF2B5EF4-FFF2-40B4-BE49-F238E27FC236}">
                <a16:creationId xmlns="" xmlns:a16="http://schemas.microsoft.com/office/drawing/2014/main" id="{77126FDB-E284-42BA-8DD8-DCB9CC79A1DB}"/>
              </a:ext>
            </a:extLst>
          </p:cNvPr>
          <p:cNvSpPr>
            <a:spLocks noGrp="1"/>
          </p:cNvSpPr>
          <p:nvPr>
            <p:ph sz="quarter" idx="11"/>
          </p:nvPr>
        </p:nvSpPr>
        <p:spPr>
          <a:xfrm>
            <a:off x="457200" y="1066800"/>
            <a:ext cx="8229600" cy="4800600"/>
          </a:xfrm>
        </p:spPr>
        <p:txBody>
          <a:bodyPr>
            <a:normAutofit lnSpcReduction="10000"/>
          </a:bodyPr>
          <a:lstStyle/>
          <a:p>
            <a:pPr marL="355600" indent="-355600"/>
            <a:r>
              <a:rPr lang="en-US" dirty="0"/>
              <a:t>7. Financial services are delivered on existing institutional infrastructure or using improved technology (mobile banking, smart cards, ATMs, cell phones).</a:t>
            </a:r>
          </a:p>
          <a:p>
            <a:pPr marL="355600" indent="-355600"/>
            <a:r>
              <a:rPr lang="en-US" dirty="0"/>
              <a:t>8. Member-based organizations may be viable in remote areas (volunteers, farmer associations).</a:t>
            </a:r>
          </a:p>
          <a:p>
            <a:pPr marL="355600" indent="-355600"/>
            <a:r>
              <a:rPr lang="en-US" dirty="0"/>
              <a:t>9. Insurance do protect against some production risks</a:t>
            </a:r>
          </a:p>
          <a:p>
            <a:pPr marL="355600" indent="-355600"/>
            <a:r>
              <a:rPr lang="en-US" dirty="0"/>
              <a:t>10. Agricultural microfinance must be insulated from political interference (debt pardoning, interest rate subsidies, poor repayment).</a:t>
            </a:r>
            <a:endParaRPr lang="es-CR" dirty="0"/>
          </a:p>
          <a:p>
            <a:endParaRPr lang="en-US" dirty="0"/>
          </a:p>
        </p:txBody>
      </p:sp>
    </p:spTree>
    <p:extLst>
      <p:ext uri="{BB962C8B-B14F-4D97-AF65-F5344CB8AC3E}">
        <p14:creationId xmlns:p14="http://schemas.microsoft.com/office/powerpoint/2010/main" val="1643799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82610FB5-90E5-4208-BE66-4D27B9AB31C6}"/>
              </a:ext>
            </a:extLst>
          </p:cNvPr>
          <p:cNvSpPr>
            <a:spLocks noGrp="1"/>
          </p:cNvSpPr>
          <p:nvPr>
            <p:ph sz="quarter" idx="11"/>
          </p:nvPr>
        </p:nvSpPr>
        <p:spPr/>
        <p:txBody>
          <a:bodyPr>
            <a:normAutofit/>
          </a:bodyPr>
          <a:lstStyle/>
          <a:p>
            <a:r>
              <a:rPr lang="en-US" sz="5400" dirty="0"/>
              <a:t>Questions:</a:t>
            </a:r>
          </a:p>
        </p:txBody>
      </p:sp>
    </p:spTree>
    <p:extLst>
      <p:ext uri="{BB962C8B-B14F-4D97-AF65-F5344CB8AC3E}">
        <p14:creationId xmlns:p14="http://schemas.microsoft.com/office/powerpoint/2010/main" val="134899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1724DD9D-EBC4-489D-A578-568CAE900E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82670"/>
            <a:ext cx="4572000" cy="2228780"/>
          </a:xfrm>
          <a:prstGeom prst="rect">
            <a:avLst/>
          </a:prstGeom>
        </p:spPr>
      </p:pic>
      <p:pic>
        <p:nvPicPr>
          <p:cNvPr id="23" name="Picture 22">
            <a:extLst>
              <a:ext uri="{FF2B5EF4-FFF2-40B4-BE49-F238E27FC236}">
                <a16:creationId xmlns="" xmlns:a16="http://schemas.microsoft.com/office/drawing/2014/main" id="{7B99E0C7-E58C-4F7B-B484-EE99C313C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533275" y="800725"/>
            <a:ext cx="4649450" cy="4572000"/>
          </a:xfrm>
          <a:prstGeom prst="rect">
            <a:avLst/>
          </a:prstGeom>
        </p:spPr>
      </p:pic>
      <p:pic>
        <p:nvPicPr>
          <p:cNvPr id="19" name="Picture 18">
            <a:extLst>
              <a:ext uri="{FF2B5EF4-FFF2-40B4-BE49-F238E27FC236}">
                <a16:creationId xmlns="" xmlns:a16="http://schemas.microsoft.com/office/drawing/2014/main" id="{778B4599-D24C-41E4-B3A0-30526FE2FA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 y="762000"/>
            <a:ext cx="4572000" cy="2405012"/>
          </a:xfrm>
          <a:prstGeom prst="rect">
            <a:avLst/>
          </a:prstGeom>
        </p:spPr>
      </p:pic>
      <p:sp>
        <p:nvSpPr>
          <p:cNvPr id="8" name="Content Placeholder 7"/>
          <p:cNvSpPr>
            <a:spLocks noGrp="1"/>
          </p:cNvSpPr>
          <p:nvPr>
            <p:ph sz="quarter" idx="10"/>
          </p:nvPr>
        </p:nvSpPr>
        <p:spPr>
          <a:xfrm>
            <a:off x="1" y="0"/>
            <a:ext cx="9143999" cy="762000"/>
          </a:xfrm>
        </p:spPr>
        <p:txBody>
          <a:bodyPr>
            <a:normAutofit/>
          </a:bodyPr>
          <a:lstStyle/>
          <a:p>
            <a:pPr algn="ctr"/>
            <a:r>
              <a:rPr lang="en-US" sz="3200" dirty="0">
                <a:effectLst>
                  <a:outerShdw blurRad="50800" dist="38100" dir="2700000" algn="tl" rotWithShape="0">
                    <a:srgbClr val="000000">
                      <a:alpha val="43000"/>
                    </a:srgbClr>
                  </a:outerShdw>
                </a:effectLst>
              </a:rPr>
              <a:t>Worldwide Foundation for Credit Unions</a:t>
            </a:r>
          </a:p>
        </p:txBody>
      </p:sp>
      <p:sp>
        <p:nvSpPr>
          <p:cNvPr id="15" name="TextBox 14"/>
          <p:cNvSpPr txBox="1"/>
          <p:nvPr/>
        </p:nvSpPr>
        <p:spPr>
          <a:xfrm>
            <a:off x="-1" y="5411450"/>
            <a:ext cx="9144001" cy="1477328"/>
          </a:xfrm>
          <a:prstGeom prst="rect">
            <a:avLst/>
          </a:prstGeom>
          <a:solidFill>
            <a:schemeClr val="tx1">
              <a:lumMod val="50000"/>
              <a:lumOff val="50000"/>
              <a:alpha val="85000"/>
            </a:schemeClr>
          </a:solidFill>
        </p:spPr>
        <p:txBody>
          <a:bodyPr wrap="square" rtlCol="0">
            <a:spAutoFit/>
          </a:bodyPr>
          <a:lstStyle/>
          <a:p>
            <a:pPr algn="ctr"/>
            <a:r>
              <a:rPr lang="en-US" sz="3600" b="1" dirty="0">
                <a:solidFill>
                  <a:schemeClr val="bg1"/>
                </a:solidFill>
                <a:effectLst>
                  <a:outerShdw blurRad="50800" dist="38100" dir="2700000" algn="tl" rotWithShape="0">
                    <a:srgbClr val="000000">
                      <a:alpha val="43000"/>
                    </a:srgbClr>
                  </a:outerShdw>
                </a:effectLst>
              </a:rPr>
              <a:t> </a:t>
            </a:r>
            <a:r>
              <a:rPr lang="en-US" sz="2800" b="1" dirty="0">
                <a:solidFill>
                  <a:srgbClr val="FDB913"/>
                </a:solidFill>
                <a:effectLst>
                  <a:outerShdw blurRad="50800" dist="38100" dir="2700000" algn="tl" rotWithShape="0">
                    <a:srgbClr val="000000">
                      <a:alpha val="43000"/>
                    </a:srgbClr>
                  </a:outerShdw>
                </a:effectLst>
              </a:rPr>
              <a:t>Donations support:</a:t>
            </a:r>
            <a:r>
              <a:rPr lang="en-US" sz="2800" b="1" dirty="0">
                <a:solidFill>
                  <a:schemeClr val="bg1"/>
                </a:solidFill>
                <a:effectLst>
                  <a:outerShdw blurRad="50800" dist="38100" dir="2700000" algn="tl" rotWithShape="0">
                    <a:srgbClr val="000000">
                      <a:alpha val="43000"/>
                    </a:srgbClr>
                  </a:outerShdw>
                </a:effectLst>
              </a:rPr>
              <a:t/>
            </a:r>
            <a:br>
              <a:rPr lang="en-US" sz="2800" b="1" dirty="0">
                <a:solidFill>
                  <a:schemeClr val="bg1"/>
                </a:solidFill>
                <a:effectLst>
                  <a:outerShdw blurRad="50800" dist="38100" dir="2700000" algn="tl" rotWithShape="0">
                    <a:srgbClr val="000000">
                      <a:alpha val="43000"/>
                    </a:srgbClr>
                  </a:outerShdw>
                </a:effectLst>
              </a:rPr>
            </a:br>
            <a:r>
              <a:rPr lang="en-US" sz="2800" b="1" dirty="0">
                <a:solidFill>
                  <a:schemeClr val="bg1"/>
                </a:solidFill>
                <a:effectLst>
                  <a:outerShdw blurRad="50800" dist="38100" dir="2700000" algn="tl" rotWithShape="0">
                    <a:srgbClr val="000000">
                      <a:alpha val="43000"/>
                    </a:srgbClr>
                  </a:outerShdw>
                </a:effectLst>
              </a:rPr>
              <a:t>Field Engagement Programs </a:t>
            </a:r>
            <a:r>
              <a:rPr lang="en-US" sz="2600" b="1" dirty="0">
                <a:solidFill>
                  <a:srgbClr val="FDB913"/>
                </a:solidFill>
                <a:effectLst>
                  <a:outerShdw blurRad="50800" dist="38100" dir="2700000" algn="tl" rotWithShape="0">
                    <a:srgbClr val="000000">
                      <a:alpha val="43000"/>
                    </a:srgbClr>
                  </a:outerShdw>
                </a:effectLst>
              </a:rPr>
              <a:t>| </a:t>
            </a:r>
            <a:r>
              <a:rPr lang="en-US" sz="2600" b="1" dirty="0">
                <a:solidFill>
                  <a:schemeClr val="bg1"/>
                </a:solidFill>
                <a:effectLst>
                  <a:outerShdw blurRad="50800" dist="38100" dir="2700000" algn="tl" rotWithShape="0">
                    <a:srgbClr val="000000">
                      <a:alpha val="43000"/>
                    </a:srgbClr>
                  </a:outerShdw>
                </a:effectLst>
              </a:rPr>
              <a:t>Credit Union Development International Partnerships</a:t>
            </a:r>
            <a:r>
              <a:rPr lang="en-US" sz="2600" b="1" dirty="0">
                <a:solidFill>
                  <a:srgbClr val="FDB913"/>
                </a:solidFill>
                <a:effectLst>
                  <a:outerShdw blurRad="50800" dist="38100" dir="2700000" algn="tl" rotWithShape="0">
                    <a:srgbClr val="000000">
                      <a:alpha val="43000"/>
                    </a:srgbClr>
                  </a:outerShdw>
                </a:effectLst>
              </a:rPr>
              <a:t> |</a:t>
            </a:r>
            <a:r>
              <a:rPr lang="en-US" sz="2600" b="1" dirty="0">
                <a:solidFill>
                  <a:schemeClr val="bg1"/>
                </a:solidFill>
                <a:effectLst>
                  <a:outerShdw blurRad="50800" dist="38100" dir="2700000" algn="tl" rotWithShape="0">
                    <a:srgbClr val="000000">
                      <a:alpha val="43000"/>
                    </a:srgbClr>
                  </a:outerShdw>
                </a:effectLst>
              </a:rPr>
              <a:t> Disaster Relief</a:t>
            </a:r>
          </a:p>
        </p:txBody>
      </p:sp>
    </p:spTree>
    <p:extLst>
      <p:ext uri="{BB962C8B-B14F-4D97-AF65-F5344CB8AC3E}">
        <p14:creationId xmlns:p14="http://schemas.microsoft.com/office/powerpoint/2010/main" val="3727779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250383A-7001-4942-B00B-719E29FB9645}"/>
              </a:ext>
            </a:extLst>
          </p:cNvPr>
          <p:cNvSpPr>
            <a:spLocks noGrp="1"/>
          </p:cNvSpPr>
          <p:nvPr>
            <p:ph type="body" sz="quarter" idx="10"/>
          </p:nvPr>
        </p:nvSpPr>
        <p:spPr>
          <a:xfrm>
            <a:off x="533400" y="5191995"/>
            <a:ext cx="8229600" cy="742950"/>
          </a:xfrm>
        </p:spPr>
        <p:txBody>
          <a:bodyPr>
            <a:normAutofit lnSpcReduction="10000"/>
          </a:bodyPr>
          <a:lstStyle/>
          <a:p>
            <a:pPr algn="ctr"/>
            <a:r>
              <a:rPr lang="en-US" dirty="0"/>
              <a:t>www.wcuc.org</a:t>
            </a:r>
          </a:p>
        </p:txBody>
      </p:sp>
      <p:pic>
        <p:nvPicPr>
          <p:cNvPr id="5" name="Content Placeholder 4">
            <a:extLst>
              <a:ext uri="{FF2B5EF4-FFF2-40B4-BE49-F238E27FC236}">
                <a16:creationId xmlns="" xmlns:a16="http://schemas.microsoft.com/office/drawing/2014/main" id="{98030BEE-F486-4AC6-A7E0-6E0B04814D6E}"/>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52600" y="838200"/>
            <a:ext cx="5104657" cy="1752600"/>
          </a:xfrm>
          <a:prstGeom prst="rect">
            <a:avLst/>
          </a:prstGeom>
        </p:spPr>
      </p:pic>
      <p:pic>
        <p:nvPicPr>
          <p:cNvPr id="6" name="Content Placeholder 5">
            <a:extLst>
              <a:ext uri="{FF2B5EF4-FFF2-40B4-BE49-F238E27FC236}">
                <a16:creationId xmlns="" xmlns:a16="http://schemas.microsoft.com/office/drawing/2014/main" id="{CB237B01-403C-4A61-A289-EB62A71E5C32}"/>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355109" y="2781678"/>
            <a:ext cx="3370811" cy="2248593"/>
          </a:xfrm>
          <a:prstGeom prst="rect">
            <a:avLst/>
          </a:prstGeom>
        </p:spPr>
      </p:pic>
      <p:pic>
        <p:nvPicPr>
          <p:cNvPr id="8" name="Picture 7">
            <a:extLst>
              <a:ext uri="{FF2B5EF4-FFF2-40B4-BE49-F238E27FC236}">
                <a16:creationId xmlns="" xmlns:a16="http://schemas.microsoft.com/office/drawing/2014/main" id="{CE79254C-FB2F-4AAD-B155-21076286DD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5920" y="2781678"/>
            <a:ext cx="2082675" cy="2249554"/>
          </a:xfrm>
          <a:prstGeom prst="rect">
            <a:avLst/>
          </a:prstGeom>
        </p:spPr>
      </p:pic>
      <p:pic>
        <p:nvPicPr>
          <p:cNvPr id="9" name="Picture 8">
            <a:extLst>
              <a:ext uri="{FF2B5EF4-FFF2-40B4-BE49-F238E27FC236}">
                <a16:creationId xmlns="" xmlns:a16="http://schemas.microsoft.com/office/drawing/2014/main" id="{2C1702FD-8302-40DC-B94E-D4749F600F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8595" y="2781678"/>
            <a:ext cx="3059075" cy="2249554"/>
          </a:xfrm>
          <a:prstGeom prst="rect">
            <a:avLst/>
          </a:prstGeom>
        </p:spPr>
      </p:pic>
      <p:sp>
        <p:nvSpPr>
          <p:cNvPr id="7" name="Text Placeholder 1">
            <a:extLst>
              <a:ext uri="{FF2B5EF4-FFF2-40B4-BE49-F238E27FC236}">
                <a16:creationId xmlns="" xmlns:a16="http://schemas.microsoft.com/office/drawing/2014/main" id="{7F2AF07C-3861-403F-9931-57C0D1302166}"/>
              </a:ext>
            </a:extLst>
          </p:cNvPr>
          <p:cNvSpPr txBox="1">
            <a:spLocks/>
          </p:cNvSpPr>
          <p:nvPr/>
        </p:nvSpPr>
        <p:spPr>
          <a:xfrm>
            <a:off x="457200" y="215751"/>
            <a:ext cx="8229600" cy="742950"/>
          </a:xfrm>
          <a:prstGeom prst="rect">
            <a:avLst/>
          </a:prstGeom>
        </p:spPr>
        <p:txBody>
          <a:bodyPr vert="horz" lIns="91440" tIns="45720" rIns="91440" bIns="45720" rtlCol="0" anchor="ctr" anchorCtr="0">
            <a:normAutofit lnSpcReduction="10000"/>
          </a:bodyPr>
          <a:lstStyle>
            <a:lvl1pPr marL="0" indent="0" algn="l" defTabSz="914400" rtl="0" eaLnBrk="1" latinLnBrk="0" hangingPunct="1">
              <a:spcBef>
                <a:spcPts val="600"/>
              </a:spcBef>
              <a:buFontTx/>
              <a:buNone/>
              <a:defRPr sz="4400" b="0" kern="1200">
                <a:solidFill>
                  <a:schemeClr val="tx2">
                    <a:lumMod val="75000"/>
                  </a:schemeClr>
                </a:solidFill>
                <a:latin typeface="Impact" pitchFamily="34" charset="0"/>
                <a:ea typeface="+mn-ea"/>
                <a:cs typeface="+mn-cs"/>
              </a:defRPr>
            </a:lvl1pPr>
            <a:lvl2pPr marL="914400" indent="-457200" algn="l" defTabSz="914400" rtl="0" eaLnBrk="1" latinLnBrk="0" hangingPunct="1">
              <a:spcBef>
                <a:spcPct val="20000"/>
              </a:spcBef>
              <a:buFont typeface="Arial" pitchFamily="34" charset="0"/>
              <a:buChar char="•"/>
              <a:defRPr sz="2800" b="1" kern="1200">
                <a:solidFill>
                  <a:schemeClr val="tx2">
                    <a:lumMod val="75000"/>
                  </a:schemeClr>
                </a:solidFill>
                <a:latin typeface="Garamond" pitchFamily="18" charset="0"/>
                <a:ea typeface="+mn-ea"/>
                <a:cs typeface="+mn-cs"/>
              </a:defRPr>
            </a:lvl2pPr>
            <a:lvl3pPr marL="1371600" indent="-457200" algn="l" defTabSz="914400" rtl="0" eaLnBrk="1" latinLnBrk="0" hangingPunct="1">
              <a:spcBef>
                <a:spcPct val="20000"/>
              </a:spcBef>
              <a:buFont typeface="Arial" pitchFamily="34" charset="0"/>
              <a:buChar char="•"/>
              <a:defRPr sz="2800" b="1" kern="1200">
                <a:solidFill>
                  <a:schemeClr val="tx2">
                    <a:lumMod val="75000"/>
                  </a:schemeClr>
                </a:solidFill>
                <a:latin typeface="Garamond" pitchFamily="18" charset="0"/>
                <a:ea typeface="+mn-ea"/>
                <a:cs typeface="+mn-cs"/>
              </a:defRPr>
            </a:lvl3pPr>
            <a:lvl4pPr marL="1943100" indent="-571500" algn="l" defTabSz="914400" rtl="0" eaLnBrk="1" latinLnBrk="0" hangingPunct="1">
              <a:spcBef>
                <a:spcPct val="20000"/>
              </a:spcBef>
              <a:buFont typeface="Arial" pitchFamily="34" charset="0"/>
              <a:buChar char="•"/>
              <a:defRPr sz="2800" b="1" kern="1200">
                <a:solidFill>
                  <a:schemeClr val="tx2">
                    <a:lumMod val="75000"/>
                  </a:schemeClr>
                </a:solidFill>
                <a:latin typeface="Garamond" pitchFamily="18" charset="0"/>
                <a:ea typeface="+mn-ea"/>
                <a:cs typeface="+mn-cs"/>
              </a:defRPr>
            </a:lvl4pPr>
            <a:lvl5pPr marL="2400300" indent="-571500" algn="l" defTabSz="914400" rtl="0" eaLnBrk="1" latinLnBrk="0" hangingPunct="1">
              <a:spcBef>
                <a:spcPct val="20000"/>
              </a:spcBef>
              <a:buFont typeface="Arial" pitchFamily="34" charset="0"/>
              <a:buChar char="•"/>
              <a:defRPr sz="2800" b="1" kern="1200">
                <a:solidFill>
                  <a:schemeClr val="tx2">
                    <a:lumMod val="75000"/>
                  </a:schemeClr>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World Credit Union Conference</a:t>
            </a:r>
          </a:p>
        </p:txBody>
      </p:sp>
    </p:spTree>
    <p:extLst>
      <p:ext uri="{BB962C8B-B14F-4D97-AF65-F5344CB8AC3E}">
        <p14:creationId xmlns:p14="http://schemas.microsoft.com/office/powerpoint/2010/main" val="1736662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BFB53833-1835-4C44-B862-26A7A4386B11}"/>
              </a:ext>
            </a:extLst>
          </p:cNvPr>
          <p:cNvSpPr>
            <a:spLocks noGrp="1"/>
          </p:cNvSpPr>
          <p:nvPr>
            <p:ph type="body" sz="quarter" idx="10"/>
          </p:nvPr>
        </p:nvSpPr>
        <p:spPr/>
        <p:txBody>
          <a:bodyPr>
            <a:normAutofit fontScale="77500" lnSpcReduction="20000"/>
          </a:bodyPr>
          <a:lstStyle/>
          <a:p>
            <a:r>
              <a:rPr lang="en-US" dirty="0"/>
              <a:t>WOCCU Development &amp; Technical Assistance</a:t>
            </a:r>
          </a:p>
        </p:txBody>
      </p:sp>
      <p:sp>
        <p:nvSpPr>
          <p:cNvPr id="7" name="Content Placeholder 6">
            <a:extLst>
              <a:ext uri="{FF2B5EF4-FFF2-40B4-BE49-F238E27FC236}">
                <a16:creationId xmlns="" xmlns:a16="http://schemas.microsoft.com/office/drawing/2014/main" id="{DB49CC8F-A488-4E9D-A989-7BCA618B82F8}"/>
              </a:ext>
            </a:extLst>
          </p:cNvPr>
          <p:cNvSpPr>
            <a:spLocks noGrp="1"/>
          </p:cNvSpPr>
          <p:nvPr>
            <p:ph idx="4294967295"/>
          </p:nvPr>
        </p:nvSpPr>
        <p:spPr>
          <a:xfrm>
            <a:off x="457200" y="1066800"/>
            <a:ext cx="8229600" cy="914400"/>
          </a:xfrm>
        </p:spPr>
        <p:txBody>
          <a:bodyPr>
            <a:normAutofit fontScale="70000" lnSpcReduction="20000"/>
          </a:bodyPr>
          <a:lstStyle/>
          <a:p>
            <a:r>
              <a:rPr lang="en-US" dirty="0">
                <a:latin typeface="Arial" panose="020B0604020202020204" pitchFamily="34" charset="0"/>
                <a:cs typeface="Arial" panose="020B0604020202020204" pitchFamily="34" charset="0"/>
              </a:rPr>
              <a:t>Since 1971, over </a:t>
            </a:r>
            <a:r>
              <a:rPr lang="en-US" dirty="0">
                <a:solidFill>
                  <a:srgbClr val="FDB913"/>
                </a:solidFill>
                <a:latin typeface="Arial" panose="020B0604020202020204" pitchFamily="34" charset="0"/>
                <a:cs typeface="Arial" panose="020B0604020202020204" pitchFamily="34" charset="0"/>
              </a:rPr>
              <a:t>300</a:t>
            </a:r>
            <a:r>
              <a:rPr lang="en-US" dirty="0">
                <a:solidFill>
                  <a:srgbClr val="1F497D">
                    <a:lumMod val="75000"/>
                  </a:srgbClr>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technical assistance programs in</a:t>
            </a:r>
            <a:r>
              <a:rPr lang="en-US" dirty="0">
                <a:solidFill>
                  <a:srgbClr val="1F497D">
                    <a:lumMod val="75000"/>
                  </a:srgbClr>
                </a:solidFill>
                <a:latin typeface="Arial" panose="020B0604020202020204" pitchFamily="34" charset="0"/>
                <a:cs typeface="Arial" panose="020B0604020202020204" pitchFamily="34" charset="0"/>
              </a:rPr>
              <a:t> </a:t>
            </a:r>
            <a:r>
              <a:rPr lang="en-US" dirty="0">
                <a:solidFill>
                  <a:srgbClr val="FDB913"/>
                </a:solidFill>
                <a:latin typeface="Arial" panose="020B0604020202020204" pitchFamily="34" charset="0"/>
                <a:cs typeface="Arial" panose="020B0604020202020204" pitchFamily="34" charset="0"/>
              </a:rPr>
              <a:t>89</a:t>
            </a:r>
            <a:r>
              <a:rPr lang="en-US" dirty="0">
                <a:solidFill>
                  <a:srgbClr val="1F497D">
                    <a:lumMod val="75000"/>
                  </a:srgbClr>
                </a:solidFill>
                <a:latin typeface="Arial" panose="020B0604020202020204" pitchFamily="34" charset="0"/>
                <a:cs typeface="Arial" panose="020B0604020202020204" pitchFamily="34" charset="0"/>
              </a:rPr>
              <a:t> countries, </a:t>
            </a:r>
            <a:r>
              <a:rPr lang="en-US" dirty="0">
                <a:latin typeface="Arial" panose="020B0604020202020204" pitchFamily="34" charset="0"/>
                <a:cs typeface="Arial" panose="020B0604020202020204" pitchFamily="34" charset="0"/>
              </a:rPr>
              <a:t>Current programs in </a:t>
            </a:r>
            <a:r>
              <a:rPr lang="en-US" dirty="0">
                <a:solidFill>
                  <a:srgbClr val="FDB913"/>
                </a:solidFill>
                <a:latin typeface="Arial" panose="020B0604020202020204" pitchFamily="34" charset="0"/>
                <a:cs typeface="Arial" panose="020B0604020202020204" pitchFamily="34" charset="0"/>
              </a:rPr>
              <a:t>7 </a:t>
            </a:r>
            <a:r>
              <a:rPr lang="en-US" dirty="0">
                <a:latin typeface="Arial" panose="020B0604020202020204" pitchFamily="34" charset="0"/>
                <a:cs typeface="Arial" panose="020B0604020202020204" pitchFamily="34" charset="0"/>
              </a:rPr>
              <a:t>countries</a:t>
            </a:r>
          </a:p>
          <a:p>
            <a:endParaRPr lang="en-US" dirty="0"/>
          </a:p>
        </p:txBody>
      </p:sp>
      <p:sp>
        <p:nvSpPr>
          <p:cNvPr id="6" name="Content Placeholder 5">
            <a:extLst>
              <a:ext uri="{FF2B5EF4-FFF2-40B4-BE49-F238E27FC236}">
                <a16:creationId xmlns="" xmlns:a16="http://schemas.microsoft.com/office/drawing/2014/main" id="{9AEA0419-6EB7-4F77-8034-5CCA19184EA3}"/>
              </a:ext>
            </a:extLst>
          </p:cNvPr>
          <p:cNvSpPr>
            <a:spLocks noGrp="1"/>
          </p:cNvSpPr>
          <p:nvPr>
            <p:ph sz="quarter" idx="11"/>
          </p:nvPr>
        </p:nvSpPr>
        <p:spPr>
          <a:xfrm>
            <a:off x="457200" y="1981200"/>
            <a:ext cx="8229600" cy="4876800"/>
          </a:xfrm>
        </p:spPr>
        <p:txBody>
          <a:bodyPr>
            <a:normAutofit lnSpcReduction="10000"/>
          </a:bodyPr>
          <a:lstStyle/>
          <a:p>
            <a:r>
              <a:rPr lang="en-US" sz="3500" dirty="0">
                <a:solidFill>
                  <a:schemeClr val="tx2"/>
                </a:solidFill>
                <a:cs typeface="Arial" panose="020B0604020202020204" pitchFamily="34" charset="0"/>
              </a:rPr>
              <a:t>Approach</a:t>
            </a:r>
            <a:r>
              <a:rPr lang="fr-CA" sz="3500" dirty="0">
                <a:solidFill>
                  <a:schemeClr val="tx2"/>
                </a:solidFill>
                <a:cs typeface="Arial" panose="020B0604020202020204" pitchFamily="34" charset="0"/>
              </a:rPr>
              <a:t> :</a:t>
            </a:r>
            <a:endParaRPr lang="en-US" sz="3500" dirty="0">
              <a:solidFill>
                <a:schemeClr val="tx2"/>
              </a:solidFill>
              <a:cs typeface="Arial" panose="020B0604020202020204" pitchFamily="34" charset="0"/>
            </a:endParaRPr>
          </a:p>
          <a:p>
            <a:pPr marL="457200" indent="-457200">
              <a:buFont typeface="Wingdings" panose="05000000000000000000" pitchFamily="2" charset="2"/>
              <a:buChar char="§"/>
            </a:pPr>
            <a:r>
              <a:rPr lang="en-US" b="0" dirty="0">
                <a:solidFill>
                  <a:schemeClr val="tx2"/>
                </a:solidFill>
                <a:cs typeface="Arial" panose="020B0604020202020204" pitchFamily="34" charset="0"/>
              </a:rPr>
              <a:t>Strengthen national associations (MCUB)</a:t>
            </a:r>
          </a:p>
          <a:p>
            <a:pPr marL="457200" indent="-457200">
              <a:buFont typeface="Wingdings" panose="05000000000000000000" pitchFamily="2" charset="2"/>
              <a:buChar char="§"/>
            </a:pPr>
            <a:r>
              <a:rPr lang="en-US" b="0" dirty="0">
                <a:solidFill>
                  <a:schemeClr val="tx2"/>
                </a:solidFill>
                <a:cs typeface="Arial" panose="020B0604020202020204" pitchFamily="34" charset="0"/>
              </a:rPr>
              <a:t>Expand products and services to meet user demand, including agricultural lending (VC), SMEs, insurance, </a:t>
            </a:r>
          </a:p>
          <a:p>
            <a:pPr marL="457200" indent="-457200">
              <a:buFont typeface="Wingdings" panose="05000000000000000000" pitchFamily="2" charset="2"/>
              <a:buChar char="§"/>
            </a:pPr>
            <a:r>
              <a:rPr lang="en-US" b="0" dirty="0">
                <a:solidFill>
                  <a:schemeClr val="tx2"/>
                </a:solidFill>
                <a:cs typeface="Arial" panose="020B0604020202020204" pitchFamily="34" charset="0"/>
              </a:rPr>
              <a:t>Improve network and outreach through digital finance</a:t>
            </a:r>
          </a:p>
          <a:p>
            <a:pPr marL="457200" indent="-457200">
              <a:buFont typeface="Wingdings" panose="05000000000000000000" pitchFamily="2" charset="2"/>
              <a:buChar char="§"/>
            </a:pPr>
            <a:r>
              <a:rPr lang="en-US" b="0" dirty="0">
                <a:solidFill>
                  <a:schemeClr val="tx2"/>
                </a:solidFill>
                <a:cs typeface="Arial" panose="020B0604020202020204" pitchFamily="34" charset="0"/>
              </a:rPr>
              <a:t>Encourage legislative reform and regulatory</a:t>
            </a:r>
            <a:br>
              <a:rPr lang="en-US" b="0" dirty="0">
                <a:solidFill>
                  <a:schemeClr val="tx2"/>
                </a:solidFill>
                <a:cs typeface="Arial" panose="020B0604020202020204" pitchFamily="34" charset="0"/>
              </a:rPr>
            </a:br>
            <a:r>
              <a:rPr lang="en-US" b="0" dirty="0">
                <a:solidFill>
                  <a:schemeClr val="tx2"/>
                </a:solidFill>
                <a:cs typeface="Arial" panose="020B0604020202020204" pitchFamily="34" charset="0"/>
              </a:rPr>
              <a:t>system development</a:t>
            </a:r>
          </a:p>
          <a:p>
            <a:pPr marL="457200" indent="-457200">
              <a:buFont typeface="Wingdings" panose="05000000000000000000" pitchFamily="2" charset="2"/>
              <a:buChar char="§"/>
            </a:pPr>
            <a:r>
              <a:rPr lang="en-US" b="0" dirty="0">
                <a:solidFill>
                  <a:schemeClr val="tx2"/>
                </a:solidFill>
                <a:cs typeface="Arial" panose="020B0604020202020204" pitchFamily="34" charset="0"/>
              </a:rPr>
              <a:t>Promote gender equity</a:t>
            </a:r>
          </a:p>
          <a:p>
            <a:pPr marL="457200" indent="-457200">
              <a:buFont typeface="Wingdings" panose="05000000000000000000" pitchFamily="2" charset="2"/>
              <a:buChar char="§"/>
            </a:pPr>
            <a:r>
              <a:rPr lang="en-US" b="0" dirty="0">
                <a:solidFill>
                  <a:schemeClr val="tx2"/>
                </a:solidFill>
                <a:cs typeface="Arial" panose="020B0604020202020204" pitchFamily="34" charset="0"/>
              </a:rPr>
              <a:t>Advance financial inclusion and literacy to the underserved: women, youth, rural poor</a:t>
            </a:r>
          </a:p>
          <a:p>
            <a:pPr marL="457200" indent="-457200">
              <a:buFont typeface="Wingdings" panose="05000000000000000000" pitchFamily="2" charset="2"/>
              <a:buChar char="§"/>
            </a:pPr>
            <a:endParaRPr lang="en-US" b="0" dirty="0">
              <a:solidFill>
                <a:schemeClr val="tx2"/>
              </a:solidFill>
              <a:cs typeface="Arial" panose="020B0604020202020204" pitchFamily="34" charset="0"/>
            </a:endParaRPr>
          </a:p>
          <a:p>
            <a:pPr marL="457200" indent="-457200">
              <a:buFont typeface="Wingdings" panose="05000000000000000000" pitchFamily="2" charset="2"/>
              <a:buChar char="§"/>
            </a:pPr>
            <a:endParaRPr lang="en-US" b="0" dirty="0">
              <a:solidFill>
                <a:schemeClr val="tx2"/>
              </a:solidFill>
              <a:cs typeface="Arial" panose="020B0604020202020204" pitchFamily="34" charset="0"/>
            </a:endParaRPr>
          </a:p>
          <a:p>
            <a:pPr lvl="0"/>
            <a:endParaRPr lang="en-US" dirty="0">
              <a:latin typeface="Impact"/>
              <a:cs typeface="Impact"/>
            </a:endParaRPr>
          </a:p>
          <a:p>
            <a:endParaRPr lang="en-US" dirty="0"/>
          </a:p>
        </p:txBody>
      </p:sp>
    </p:spTree>
    <p:extLst>
      <p:ext uri="{BB962C8B-B14F-4D97-AF65-F5344CB8AC3E}">
        <p14:creationId xmlns:p14="http://schemas.microsoft.com/office/powerpoint/2010/main" val="541980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8C227B9-EB8C-4A5A-B934-C8B71D806F45}"/>
              </a:ext>
            </a:extLst>
          </p:cNvPr>
          <p:cNvSpPr>
            <a:spLocks noGrp="1"/>
          </p:cNvSpPr>
          <p:nvPr>
            <p:ph type="body" sz="quarter" idx="10"/>
          </p:nvPr>
        </p:nvSpPr>
        <p:spPr>
          <a:xfrm>
            <a:off x="228600" y="76200"/>
            <a:ext cx="8458200" cy="882501"/>
          </a:xfrm>
        </p:spPr>
        <p:txBody>
          <a:bodyPr>
            <a:normAutofit fontScale="70000" lnSpcReduction="20000"/>
          </a:bodyPr>
          <a:lstStyle/>
          <a:p>
            <a:r>
              <a:rPr lang="en-US" dirty="0"/>
              <a:t>2. Evolution   of Agricultural lending over last 25 years of  US government funded projects  </a:t>
            </a:r>
          </a:p>
        </p:txBody>
      </p:sp>
      <p:sp>
        <p:nvSpPr>
          <p:cNvPr id="4" name="Content Placeholder 3">
            <a:extLst>
              <a:ext uri="{FF2B5EF4-FFF2-40B4-BE49-F238E27FC236}">
                <a16:creationId xmlns="" xmlns:a16="http://schemas.microsoft.com/office/drawing/2014/main" id="{A3AF174A-56B5-40FE-8C92-A7B9CB28919F}"/>
              </a:ext>
            </a:extLst>
          </p:cNvPr>
          <p:cNvSpPr>
            <a:spLocks noGrp="1"/>
          </p:cNvSpPr>
          <p:nvPr>
            <p:ph sz="quarter" idx="11"/>
          </p:nvPr>
        </p:nvSpPr>
        <p:spPr>
          <a:xfrm>
            <a:off x="38100" y="958701"/>
            <a:ext cx="9067800" cy="5899299"/>
          </a:xfrm>
        </p:spPr>
        <p:txBody>
          <a:bodyPr>
            <a:noAutofit/>
          </a:bodyPr>
          <a:lstStyle/>
          <a:p>
            <a:pPr>
              <a:lnSpc>
                <a:spcPct val="120000"/>
              </a:lnSpc>
              <a:spcBef>
                <a:spcPts val="0"/>
              </a:spcBef>
            </a:pPr>
            <a:r>
              <a:rPr lang="en-US" sz="1600" u="sng" dirty="0">
                <a:latin typeface="Arial" panose="020B0604020202020204" pitchFamily="34" charset="0"/>
                <a:cs typeface="Arial" panose="020B0604020202020204" pitchFamily="34" charset="0"/>
              </a:rPr>
              <a:t>1993</a:t>
            </a:r>
            <a:r>
              <a:rPr lang="en-US" sz="1600" dirty="0">
                <a:latin typeface="Arial" panose="020B0604020202020204" pitchFamily="34" charset="0"/>
                <a:cs typeface="Arial" panose="020B0604020202020204" pitchFamily="34" charset="0"/>
              </a:rPr>
              <a:t>: WOCCU- NCBA CLUSA small farmer project in El Salvador. (FGs &amp; CU SG loans)</a:t>
            </a:r>
          </a:p>
          <a:p>
            <a:pPr>
              <a:lnSpc>
                <a:spcPct val="120000"/>
              </a:lnSpc>
              <a:spcBef>
                <a:spcPts val="0"/>
              </a:spcBef>
            </a:pPr>
            <a:r>
              <a:rPr lang="en-US" sz="1600" dirty="0">
                <a:latin typeface="Arial" panose="020B0604020202020204" pitchFamily="34" charset="0"/>
                <a:cs typeface="Arial" panose="020B0604020202020204" pitchFamily="34" charset="0"/>
              </a:rPr>
              <a:t> </a:t>
            </a:r>
          </a:p>
          <a:p>
            <a:pPr>
              <a:lnSpc>
                <a:spcPct val="120000"/>
              </a:lnSpc>
              <a:spcBef>
                <a:spcPts val="0"/>
              </a:spcBef>
            </a:pPr>
            <a:r>
              <a:rPr lang="en-US" sz="1600" u="sng" dirty="0">
                <a:latin typeface="Arial" panose="020B0604020202020204" pitchFamily="34" charset="0"/>
                <a:cs typeface="Arial" panose="020B0604020202020204" pitchFamily="34" charset="0"/>
              </a:rPr>
              <a:t>1999</a:t>
            </a:r>
            <a:r>
              <a:rPr lang="en-US" sz="1600" dirty="0">
                <a:latin typeface="Arial" panose="020B0604020202020204" pitchFamily="34" charset="0"/>
                <a:cs typeface="Arial" panose="020B0604020202020204" pitchFamily="34" charset="0"/>
              </a:rPr>
              <a:t>: WOCCU – NCBA-CLUSA, Nicaragua (Improved ag production with CU SG loans)</a:t>
            </a:r>
          </a:p>
          <a:p>
            <a:pPr>
              <a:lnSpc>
                <a:spcPct val="120000"/>
              </a:lnSpc>
              <a:spcBef>
                <a:spcPts val="0"/>
              </a:spcBef>
            </a:pPr>
            <a:r>
              <a:rPr lang="en-US" sz="1600" dirty="0">
                <a:latin typeface="Arial" panose="020B0604020202020204" pitchFamily="34" charset="0"/>
                <a:cs typeface="Arial" panose="020B0604020202020204" pitchFamily="34" charset="0"/>
              </a:rPr>
              <a:t> </a:t>
            </a:r>
          </a:p>
          <a:p>
            <a:pPr>
              <a:lnSpc>
                <a:spcPct val="120000"/>
              </a:lnSpc>
              <a:spcBef>
                <a:spcPts val="0"/>
              </a:spcBef>
            </a:pPr>
            <a:r>
              <a:rPr lang="en-US" sz="1600" u="sng" dirty="0">
                <a:latin typeface="Arial" panose="020B0604020202020204" pitchFamily="34" charset="0"/>
                <a:cs typeface="Arial" panose="020B0604020202020204" pitchFamily="34" charset="0"/>
              </a:rPr>
              <a:t>2002</a:t>
            </a:r>
            <a:r>
              <a:rPr lang="en-US" sz="1600" dirty="0">
                <a:latin typeface="Arial" panose="020B0604020202020204" pitchFamily="34" charset="0"/>
                <a:cs typeface="Arial" panose="020B0604020202020204" pitchFamily="34" charset="0"/>
              </a:rPr>
              <a:t>: WOCCU - Nicaragua, CU League - sesame crop (Loans to FGs with ag T.A. &amp; market)</a:t>
            </a:r>
          </a:p>
          <a:p>
            <a:pPr>
              <a:lnSpc>
                <a:spcPct val="120000"/>
              </a:lnSpc>
              <a:spcBef>
                <a:spcPts val="0"/>
              </a:spcBef>
            </a:pPr>
            <a:r>
              <a:rPr lang="en-US" sz="1600" dirty="0">
                <a:latin typeface="Arial" panose="020B0604020202020204" pitchFamily="34" charset="0"/>
                <a:cs typeface="Arial" panose="020B0604020202020204" pitchFamily="34" charset="0"/>
              </a:rPr>
              <a:t> </a:t>
            </a:r>
          </a:p>
          <a:p>
            <a:pPr>
              <a:lnSpc>
                <a:spcPct val="120000"/>
              </a:lnSpc>
              <a:spcBef>
                <a:spcPts val="0"/>
              </a:spcBef>
            </a:pPr>
            <a:r>
              <a:rPr lang="en-US" sz="1600" u="sng" dirty="0">
                <a:latin typeface="Arial" panose="020B0604020202020204" pitchFamily="34" charset="0"/>
                <a:cs typeface="Arial" panose="020B0604020202020204" pitchFamily="34" charset="0"/>
              </a:rPr>
              <a:t>2003</a:t>
            </a:r>
            <a:r>
              <a:rPr lang="en-US" sz="1600" dirty="0">
                <a:latin typeface="Arial" panose="020B0604020202020204" pitchFamily="34" charset="0"/>
                <a:cs typeface="Arial" panose="020B0604020202020204" pitchFamily="34" charset="0"/>
              </a:rPr>
              <a:t>: Rwanda - Nicaraguan model implemented for coffee producers and livestock &amp; individual credit to farmers; T.A. replace experience, MT loans for equipment.</a:t>
            </a:r>
          </a:p>
          <a:p>
            <a:pPr>
              <a:lnSpc>
                <a:spcPct val="120000"/>
              </a:lnSpc>
              <a:spcBef>
                <a:spcPts val="0"/>
              </a:spcBef>
            </a:pPr>
            <a:r>
              <a:rPr lang="en-US" sz="1600" dirty="0">
                <a:latin typeface="Arial" panose="020B0604020202020204" pitchFamily="34" charset="0"/>
                <a:cs typeface="Arial" panose="020B0604020202020204" pitchFamily="34" charset="0"/>
              </a:rPr>
              <a:t> </a:t>
            </a:r>
          </a:p>
          <a:p>
            <a:pPr>
              <a:lnSpc>
                <a:spcPct val="120000"/>
              </a:lnSpc>
              <a:spcBef>
                <a:spcPts val="0"/>
              </a:spcBef>
            </a:pPr>
            <a:r>
              <a:rPr lang="en-US" sz="1600" u="sng" dirty="0">
                <a:latin typeface="Arial" panose="020B0604020202020204" pitchFamily="34" charset="0"/>
                <a:cs typeface="Arial" panose="020B0604020202020204" pitchFamily="34" charset="0"/>
              </a:rPr>
              <a:t>2004</a:t>
            </a:r>
            <a:r>
              <a:rPr lang="en-US" sz="1600" dirty="0">
                <a:latin typeface="Arial" panose="020B0604020202020204" pitchFamily="34" charset="0"/>
                <a:cs typeface="Arial" panose="020B0604020202020204" pitchFamily="34" charset="0"/>
              </a:rPr>
              <a:t>: WOCCU - Ecuador. Proyecto Crédito Rural con Educación (Small FGs for diversification on and off farm, guarantee fund and insurance)</a:t>
            </a:r>
          </a:p>
          <a:p>
            <a:pPr>
              <a:lnSpc>
                <a:spcPct val="120000"/>
              </a:lnSpc>
              <a:spcBef>
                <a:spcPts val="0"/>
              </a:spcBef>
            </a:pPr>
            <a:r>
              <a:rPr lang="en-US" sz="1600" dirty="0">
                <a:latin typeface="Arial" panose="020B0604020202020204" pitchFamily="34" charset="0"/>
                <a:cs typeface="Arial" panose="020B0604020202020204" pitchFamily="34" charset="0"/>
              </a:rPr>
              <a:t> </a:t>
            </a:r>
          </a:p>
          <a:p>
            <a:pPr>
              <a:lnSpc>
                <a:spcPct val="120000"/>
              </a:lnSpc>
              <a:spcBef>
                <a:spcPts val="0"/>
              </a:spcBef>
            </a:pPr>
            <a:r>
              <a:rPr lang="en-US" sz="1600" u="sng" dirty="0">
                <a:latin typeface="Arial" panose="020B0604020202020204" pitchFamily="34" charset="0"/>
                <a:cs typeface="Arial" panose="020B0604020202020204" pitchFamily="34" charset="0"/>
              </a:rPr>
              <a:t>2008</a:t>
            </a:r>
            <a:r>
              <a:rPr lang="en-US" sz="1600" dirty="0">
                <a:latin typeface="Arial" panose="020B0604020202020204" pitchFamily="34" charset="0"/>
                <a:cs typeface="Arial" panose="020B0604020202020204" pitchFamily="34" charset="0"/>
              </a:rPr>
              <a:t>: Kenya (USDA) – (farmers into FG &amp; SG, input vouchers, loan = crop maturity, crop sold to VC actors who signed agreement with CU).</a:t>
            </a:r>
          </a:p>
          <a:p>
            <a:pPr>
              <a:lnSpc>
                <a:spcPct val="120000"/>
              </a:lnSpc>
              <a:spcBef>
                <a:spcPts val="0"/>
              </a:spcBef>
            </a:pPr>
            <a:r>
              <a:rPr lang="en-US" sz="1600" dirty="0">
                <a:latin typeface="Arial" panose="020B0604020202020204" pitchFamily="34" charset="0"/>
                <a:cs typeface="Arial" panose="020B0604020202020204" pitchFamily="34" charset="0"/>
              </a:rPr>
              <a:t> </a:t>
            </a:r>
          </a:p>
          <a:p>
            <a:pPr>
              <a:lnSpc>
                <a:spcPct val="120000"/>
              </a:lnSpc>
              <a:spcBef>
                <a:spcPts val="0"/>
              </a:spcBef>
            </a:pPr>
            <a:r>
              <a:rPr lang="en-US" sz="1600" u="sng" dirty="0">
                <a:latin typeface="Arial" panose="020B0604020202020204" pitchFamily="34" charset="0"/>
                <a:cs typeface="Arial" panose="020B0604020202020204" pitchFamily="34" charset="0"/>
              </a:rPr>
              <a:t>2009</a:t>
            </a:r>
            <a:r>
              <a:rPr lang="en-US" sz="1600" dirty="0">
                <a:latin typeface="Arial" panose="020B0604020202020204" pitchFamily="34" charset="0"/>
                <a:cs typeface="Arial" panose="020B0604020202020204" pitchFamily="34" charset="0"/>
              </a:rPr>
              <a:t>: Peru. WOCCU Value Chain Finance. Stronger CUs financing all types of VC (Ag &amp; handicrafts), producers T.A. and CUs hired specialized staff.</a:t>
            </a:r>
          </a:p>
          <a:p>
            <a:pPr>
              <a:lnSpc>
                <a:spcPct val="120000"/>
              </a:lnSpc>
              <a:spcBef>
                <a:spcPts val="0"/>
              </a:spcBef>
            </a:pPr>
            <a:r>
              <a:rPr lang="en-US" sz="1600" dirty="0">
                <a:latin typeface="Arial" panose="020B0604020202020204" pitchFamily="34" charset="0"/>
                <a:cs typeface="Arial" panose="020B0604020202020204" pitchFamily="34" charset="0"/>
              </a:rPr>
              <a:t> </a:t>
            </a:r>
          </a:p>
          <a:p>
            <a:pPr>
              <a:lnSpc>
                <a:spcPct val="120000"/>
              </a:lnSpc>
              <a:spcBef>
                <a:spcPts val="0"/>
              </a:spcBef>
            </a:pPr>
            <a:r>
              <a:rPr lang="en-US" sz="1600" u="sng" dirty="0">
                <a:latin typeface="Arial" panose="020B0604020202020204" pitchFamily="34" charset="0"/>
                <a:cs typeface="Arial" panose="020B0604020202020204" pitchFamily="34" charset="0"/>
              </a:rPr>
              <a:t>2010: </a:t>
            </a:r>
            <a:r>
              <a:rPr lang="en-US" sz="1600" dirty="0">
                <a:latin typeface="Arial" panose="020B0604020202020204" pitchFamily="34" charset="0"/>
                <a:cs typeface="Arial" panose="020B0604020202020204" pitchFamily="34" charset="0"/>
              </a:rPr>
              <a:t>Sri Lanka –SG Ag loans to subsistence farmers with Ag T.A. mandatory, loan contract connected to one buyer who repays CU.</a:t>
            </a:r>
          </a:p>
        </p:txBody>
      </p:sp>
    </p:spTree>
    <p:extLst>
      <p:ext uri="{BB962C8B-B14F-4D97-AF65-F5344CB8AC3E}">
        <p14:creationId xmlns:p14="http://schemas.microsoft.com/office/powerpoint/2010/main" val="2242574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9133FAE-71F5-4C86-B9BD-882C8112A0CF}"/>
              </a:ext>
            </a:extLst>
          </p:cNvPr>
          <p:cNvPicPr>
            <a:picLocks noChangeAspect="1"/>
          </p:cNvPicPr>
          <p:nvPr/>
        </p:nvPicPr>
        <p:blipFill>
          <a:blip r:embed="rId2"/>
          <a:stretch>
            <a:fillRect/>
          </a:stretch>
        </p:blipFill>
        <p:spPr>
          <a:xfrm>
            <a:off x="0" y="838200"/>
            <a:ext cx="9144000" cy="6096000"/>
          </a:xfrm>
          <a:prstGeom prst="rect">
            <a:avLst/>
          </a:prstGeom>
        </p:spPr>
      </p:pic>
      <p:sp>
        <p:nvSpPr>
          <p:cNvPr id="3" name="Text Placeholder 1">
            <a:extLst>
              <a:ext uri="{FF2B5EF4-FFF2-40B4-BE49-F238E27FC236}">
                <a16:creationId xmlns="" xmlns:a16="http://schemas.microsoft.com/office/drawing/2014/main" id="{D72DBD01-64D3-4DA0-8DAC-F2BFFA9CDBEE}"/>
              </a:ext>
            </a:extLst>
          </p:cNvPr>
          <p:cNvSpPr txBox="1">
            <a:spLocks/>
          </p:cNvSpPr>
          <p:nvPr/>
        </p:nvSpPr>
        <p:spPr>
          <a:xfrm>
            <a:off x="228600" y="76200"/>
            <a:ext cx="8458200" cy="88250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chemeClr val="tx2"/>
                </a:solidFill>
                <a:latin typeface="Arial" panose="020B0604020202020204" pitchFamily="34" charset="0"/>
                <a:cs typeface="Arial" panose="020B0604020202020204" pitchFamily="34" charset="0"/>
              </a:rPr>
              <a:t>3. MICOOPE COOP MODEL in GUATEMALA</a:t>
            </a:r>
            <a:r>
              <a:rPr lang="en-US" dirty="0"/>
              <a:t> </a:t>
            </a:r>
          </a:p>
        </p:txBody>
      </p:sp>
    </p:spTree>
    <p:extLst>
      <p:ext uri="{BB962C8B-B14F-4D97-AF65-F5344CB8AC3E}">
        <p14:creationId xmlns:p14="http://schemas.microsoft.com/office/powerpoint/2010/main" val="1518957661"/>
      </p:ext>
    </p:extLst>
  </p:cSld>
  <p:clrMapOvr>
    <a:masterClrMapping/>
  </p:clrMapOvr>
</p:sld>
</file>

<file path=ppt/theme/theme1.xml><?xml version="1.0" encoding="utf-8"?>
<a:theme xmlns:a="http://schemas.openxmlformats.org/drawingml/2006/main" name="1_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lgn="l">
          <a:spcBef>
            <a:spcPts val="0"/>
          </a:spcBef>
          <a:defRPr sz="2800" dirty="0" smtClean="0">
            <a:solidFill>
              <a:schemeClr val="bg1"/>
            </a:solidFill>
            <a:latin typeface="Garamond" pitchFamily="18" charset="0"/>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econdary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orld Council">
      <a:majorFont>
        <a:latin typeface="Impact"/>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econdary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orld Council">
      <a:majorFont>
        <a:latin typeface="Impact"/>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ho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7232</TotalTime>
  <Words>1268</Words>
  <Application>Microsoft Macintosh PowerPoint</Application>
  <PresentationFormat>On-screen Show (4:3)</PresentationFormat>
  <Paragraphs>176</Paragraphs>
  <Slides>46</Slides>
  <Notes>3</Notes>
  <HiddenSlides>0</HiddenSlides>
  <MMClips>0</MMClips>
  <ScaleCrop>false</ScaleCrop>
  <HeadingPairs>
    <vt:vector size="4" baseType="variant">
      <vt:variant>
        <vt:lpstr>Theme</vt:lpstr>
      </vt:variant>
      <vt:variant>
        <vt:i4>5</vt:i4>
      </vt:variant>
      <vt:variant>
        <vt:lpstr>Slide Titles</vt:lpstr>
      </vt:variant>
      <vt:variant>
        <vt:i4>46</vt:i4>
      </vt:variant>
    </vt:vector>
  </HeadingPairs>
  <TitlesOfParts>
    <vt:vector size="51" baseType="lpstr">
      <vt:lpstr>1_Title Slide</vt:lpstr>
      <vt:lpstr>1_Custom Design</vt:lpstr>
      <vt:lpstr>Secondary Slide</vt:lpstr>
      <vt:lpstr>1_Secondary Slide</vt:lpstr>
      <vt:lpstr>Photo</vt:lpstr>
      <vt:lpstr>World Council of Credit Unions -WOCCU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KUSCCO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Council of Credit Unions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jvankauwenbergh</dc:creator>
  <cp:lastModifiedBy>April Thompson</cp:lastModifiedBy>
  <cp:revision>948</cp:revision>
  <cp:lastPrinted>2018-02-02T20:29:15Z</cp:lastPrinted>
  <dcterms:created xsi:type="dcterms:W3CDTF">2013-06-18T20:07:27Z</dcterms:created>
  <dcterms:modified xsi:type="dcterms:W3CDTF">2018-02-28T19:31:25Z</dcterms:modified>
</cp:coreProperties>
</file>